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462" r:id="rId19"/>
    <p:sldId id="274" r:id="rId20"/>
    <p:sldId id="386" r:id="rId21"/>
    <p:sldId id="385" r:id="rId22"/>
    <p:sldId id="387" r:id="rId23"/>
    <p:sldId id="426" r:id="rId24"/>
    <p:sldId id="305" r:id="rId25"/>
    <p:sldId id="281" r:id="rId26"/>
    <p:sldId id="419" r:id="rId27"/>
    <p:sldId id="388" r:id="rId28"/>
    <p:sldId id="420" r:id="rId29"/>
    <p:sldId id="389" r:id="rId30"/>
    <p:sldId id="390" r:id="rId31"/>
    <p:sldId id="391" r:id="rId32"/>
    <p:sldId id="392" r:id="rId33"/>
    <p:sldId id="394" r:id="rId34"/>
    <p:sldId id="395" r:id="rId35"/>
    <p:sldId id="397" r:id="rId36"/>
    <p:sldId id="393" r:id="rId37"/>
    <p:sldId id="428" r:id="rId38"/>
    <p:sldId id="396" r:id="rId39"/>
    <p:sldId id="429" r:id="rId40"/>
    <p:sldId id="398" r:id="rId41"/>
    <p:sldId id="430" r:id="rId42"/>
    <p:sldId id="431" r:id="rId43"/>
    <p:sldId id="286" r:id="rId44"/>
    <p:sldId id="399" r:id="rId45"/>
    <p:sldId id="296" r:id="rId46"/>
    <p:sldId id="401" r:id="rId47"/>
    <p:sldId id="405" r:id="rId48"/>
    <p:sldId id="406" r:id="rId49"/>
    <p:sldId id="407" r:id="rId50"/>
    <p:sldId id="403" r:id="rId51"/>
    <p:sldId id="412" r:id="rId52"/>
    <p:sldId id="432" r:id="rId53"/>
    <p:sldId id="458" r:id="rId54"/>
    <p:sldId id="400" r:id="rId55"/>
    <p:sldId id="410" r:id="rId56"/>
    <p:sldId id="411" r:id="rId57"/>
    <p:sldId id="314" r:id="rId58"/>
    <p:sldId id="421" r:id="rId59"/>
    <p:sldId id="413" r:id="rId60"/>
    <p:sldId id="422" r:id="rId61"/>
    <p:sldId id="414" r:id="rId62"/>
    <p:sldId id="415" r:id="rId63"/>
    <p:sldId id="423" r:id="rId64"/>
    <p:sldId id="416" r:id="rId65"/>
    <p:sldId id="417" r:id="rId66"/>
    <p:sldId id="418" r:id="rId67"/>
    <p:sldId id="424" r:id="rId68"/>
    <p:sldId id="456" r:id="rId69"/>
    <p:sldId id="434" r:id="rId70"/>
    <p:sldId id="463" r:id="rId71"/>
    <p:sldId id="435" r:id="rId72"/>
    <p:sldId id="438" r:id="rId73"/>
    <p:sldId id="439" r:id="rId74"/>
    <p:sldId id="437" r:id="rId75"/>
    <p:sldId id="440" r:id="rId76"/>
    <p:sldId id="441" r:id="rId77"/>
    <p:sldId id="442" r:id="rId78"/>
    <p:sldId id="443" r:id="rId79"/>
    <p:sldId id="447" r:id="rId80"/>
    <p:sldId id="444" r:id="rId81"/>
    <p:sldId id="445" r:id="rId82"/>
    <p:sldId id="448" r:id="rId83"/>
    <p:sldId id="446" r:id="rId84"/>
    <p:sldId id="449" r:id="rId85"/>
    <p:sldId id="450" r:id="rId86"/>
    <p:sldId id="451" r:id="rId87"/>
    <p:sldId id="452" r:id="rId88"/>
    <p:sldId id="453" r:id="rId89"/>
    <p:sldId id="454" r:id="rId90"/>
    <p:sldId id="457" r:id="rId91"/>
    <p:sldId id="455" r:id="rId92"/>
    <p:sldId id="459" r:id="rId93"/>
    <p:sldId id="460" r:id="rId94"/>
    <p:sldId id="461"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478" r:id="rId109"/>
    <p:sldId id="477" r:id="rId110"/>
    <p:sldId id="479" r:id="rId111"/>
    <p:sldId id="480" r:id="rId112"/>
    <p:sldId id="481" r:id="rId113"/>
    <p:sldId id="482" r:id="rId114"/>
    <p:sldId id="483" r:id="rId115"/>
    <p:sldId id="484" r:id="rId116"/>
    <p:sldId id="486" r:id="rId117"/>
    <p:sldId id="487" r:id="rId118"/>
    <p:sldId id="488" r:id="rId119"/>
    <p:sldId id="308" r:id="rId120"/>
    <p:sldId id="309" r:id="rId121"/>
    <p:sldId id="375" r:id="rId122"/>
    <p:sldId id="363" r:id="rId123"/>
    <p:sldId id="364" r:id="rId124"/>
    <p:sldId id="311" r:id="rId125"/>
    <p:sldId id="310" r:id="rId126"/>
    <p:sldId id="329" r:id="rId127"/>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F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2080" autoAdjust="0"/>
  </p:normalViewPr>
  <p:slideViewPr>
    <p:cSldViewPr snapToGrid="0">
      <p:cViewPr varScale="1">
        <p:scale>
          <a:sx n="61" d="100"/>
          <a:sy n="61" d="100"/>
        </p:scale>
        <p:origin x="102" y="10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16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2741079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78753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63789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354772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305974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1920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13813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294099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465607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1216959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4175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75563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87</a:t>
            </a:fld>
            <a:endParaRPr kumimoji="1" lang="ja-JP" altLang="en-US"/>
          </a:p>
        </p:txBody>
      </p:sp>
    </p:spTree>
    <p:extLst>
      <p:ext uri="{BB962C8B-B14F-4D97-AF65-F5344CB8AC3E}">
        <p14:creationId xmlns:p14="http://schemas.microsoft.com/office/powerpoint/2010/main" val="3175762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110979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14833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93</a:t>
            </a:fld>
            <a:endParaRPr kumimoji="1" lang="ja-JP" altLang="en-US"/>
          </a:p>
        </p:txBody>
      </p:sp>
    </p:spTree>
    <p:extLst>
      <p:ext uri="{BB962C8B-B14F-4D97-AF65-F5344CB8AC3E}">
        <p14:creationId xmlns:p14="http://schemas.microsoft.com/office/powerpoint/2010/main" val="272188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94</a:t>
            </a:fld>
            <a:endParaRPr kumimoji="1" lang="ja-JP" altLang="en-US"/>
          </a:p>
        </p:txBody>
      </p:sp>
    </p:spTree>
    <p:extLst>
      <p:ext uri="{BB962C8B-B14F-4D97-AF65-F5344CB8AC3E}">
        <p14:creationId xmlns:p14="http://schemas.microsoft.com/office/powerpoint/2010/main" val="953131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3440989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3112208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97</a:t>
            </a:fld>
            <a:endParaRPr kumimoji="1" lang="ja-JP" altLang="en-US"/>
          </a:p>
        </p:txBody>
      </p:sp>
    </p:spTree>
    <p:extLst>
      <p:ext uri="{BB962C8B-B14F-4D97-AF65-F5344CB8AC3E}">
        <p14:creationId xmlns:p14="http://schemas.microsoft.com/office/powerpoint/2010/main" val="177292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98</a:t>
            </a:fld>
            <a:endParaRPr kumimoji="1" lang="ja-JP" altLang="en-US"/>
          </a:p>
        </p:txBody>
      </p:sp>
    </p:spTree>
    <p:extLst>
      <p:ext uri="{BB962C8B-B14F-4D97-AF65-F5344CB8AC3E}">
        <p14:creationId xmlns:p14="http://schemas.microsoft.com/office/powerpoint/2010/main" val="489627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99</a:t>
            </a:fld>
            <a:endParaRPr kumimoji="1" lang="ja-JP" altLang="en-US"/>
          </a:p>
        </p:txBody>
      </p:sp>
    </p:spTree>
    <p:extLst>
      <p:ext uri="{BB962C8B-B14F-4D97-AF65-F5344CB8AC3E}">
        <p14:creationId xmlns:p14="http://schemas.microsoft.com/office/powerpoint/2010/main" val="153825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100</a:t>
            </a:fld>
            <a:endParaRPr kumimoji="1" lang="ja-JP" altLang="en-US"/>
          </a:p>
        </p:txBody>
      </p:sp>
    </p:spTree>
    <p:extLst>
      <p:ext uri="{BB962C8B-B14F-4D97-AF65-F5344CB8AC3E}">
        <p14:creationId xmlns:p14="http://schemas.microsoft.com/office/powerpoint/2010/main" val="207189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101</a:t>
            </a:fld>
            <a:endParaRPr kumimoji="1" lang="ja-JP" altLang="en-US"/>
          </a:p>
        </p:txBody>
      </p:sp>
    </p:spTree>
    <p:extLst>
      <p:ext uri="{BB962C8B-B14F-4D97-AF65-F5344CB8AC3E}">
        <p14:creationId xmlns:p14="http://schemas.microsoft.com/office/powerpoint/2010/main" val="1120037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102</a:t>
            </a:fld>
            <a:endParaRPr kumimoji="1" lang="ja-JP" altLang="en-US"/>
          </a:p>
        </p:txBody>
      </p:sp>
    </p:spTree>
    <p:extLst>
      <p:ext uri="{BB962C8B-B14F-4D97-AF65-F5344CB8AC3E}">
        <p14:creationId xmlns:p14="http://schemas.microsoft.com/office/powerpoint/2010/main" val="1092955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103</a:t>
            </a:fld>
            <a:endParaRPr kumimoji="1" lang="ja-JP" altLang="en-US"/>
          </a:p>
        </p:txBody>
      </p:sp>
    </p:spTree>
    <p:extLst>
      <p:ext uri="{BB962C8B-B14F-4D97-AF65-F5344CB8AC3E}">
        <p14:creationId xmlns:p14="http://schemas.microsoft.com/office/powerpoint/2010/main" val="425976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104</a:t>
            </a:fld>
            <a:endParaRPr kumimoji="1" lang="ja-JP" altLang="en-US"/>
          </a:p>
        </p:txBody>
      </p:sp>
    </p:spTree>
    <p:extLst>
      <p:ext uri="{BB962C8B-B14F-4D97-AF65-F5344CB8AC3E}">
        <p14:creationId xmlns:p14="http://schemas.microsoft.com/office/powerpoint/2010/main" val="3607584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105</a:t>
            </a:fld>
            <a:endParaRPr kumimoji="1" lang="ja-JP" altLang="en-US"/>
          </a:p>
        </p:txBody>
      </p:sp>
    </p:spTree>
    <p:extLst>
      <p:ext uri="{BB962C8B-B14F-4D97-AF65-F5344CB8AC3E}">
        <p14:creationId xmlns:p14="http://schemas.microsoft.com/office/powerpoint/2010/main" val="3024844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106</a:t>
            </a:fld>
            <a:endParaRPr kumimoji="1" lang="ja-JP" altLang="en-US"/>
          </a:p>
        </p:txBody>
      </p:sp>
    </p:spTree>
    <p:extLst>
      <p:ext uri="{BB962C8B-B14F-4D97-AF65-F5344CB8AC3E}">
        <p14:creationId xmlns:p14="http://schemas.microsoft.com/office/powerpoint/2010/main" val="34815803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107</a:t>
            </a:fld>
            <a:endParaRPr kumimoji="1" lang="ja-JP" altLang="en-US"/>
          </a:p>
        </p:txBody>
      </p:sp>
    </p:spTree>
    <p:extLst>
      <p:ext uri="{BB962C8B-B14F-4D97-AF65-F5344CB8AC3E}">
        <p14:creationId xmlns:p14="http://schemas.microsoft.com/office/powerpoint/2010/main" val="3365074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108</a:t>
            </a:fld>
            <a:endParaRPr kumimoji="1" lang="ja-JP" altLang="en-US"/>
          </a:p>
        </p:txBody>
      </p:sp>
    </p:spTree>
    <p:extLst>
      <p:ext uri="{BB962C8B-B14F-4D97-AF65-F5344CB8AC3E}">
        <p14:creationId xmlns:p14="http://schemas.microsoft.com/office/powerpoint/2010/main" val="1237987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109</a:t>
            </a:fld>
            <a:endParaRPr kumimoji="1" lang="ja-JP" altLang="en-US"/>
          </a:p>
        </p:txBody>
      </p:sp>
    </p:spTree>
    <p:extLst>
      <p:ext uri="{BB962C8B-B14F-4D97-AF65-F5344CB8AC3E}">
        <p14:creationId xmlns:p14="http://schemas.microsoft.com/office/powerpoint/2010/main" val="11372482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110</a:t>
            </a:fld>
            <a:endParaRPr kumimoji="1" lang="ja-JP" altLang="en-US"/>
          </a:p>
        </p:txBody>
      </p:sp>
    </p:spTree>
    <p:extLst>
      <p:ext uri="{BB962C8B-B14F-4D97-AF65-F5344CB8AC3E}">
        <p14:creationId xmlns:p14="http://schemas.microsoft.com/office/powerpoint/2010/main" val="576219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111</a:t>
            </a:fld>
            <a:endParaRPr kumimoji="1" lang="ja-JP" altLang="en-US"/>
          </a:p>
        </p:txBody>
      </p:sp>
    </p:spTree>
    <p:extLst>
      <p:ext uri="{BB962C8B-B14F-4D97-AF65-F5344CB8AC3E}">
        <p14:creationId xmlns:p14="http://schemas.microsoft.com/office/powerpoint/2010/main" val="11796005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112</a:t>
            </a:fld>
            <a:endParaRPr kumimoji="1" lang="ja-JP" altLang="en-US"/>
          </a:p>
        </p:txBody>
      </p:sp>
    </p:spTree>
    <p:extLst>
      <p:ext uri="{BB962C8B-B14F-4D97-AF65-F5344CB8AC3E}">
        <p14:creationId xmlns:p14="http://schemas.microsoft.com/office/powerpoint/2010/main" val="12003585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113</a:t>
            </a:fld>
            <a:endParaRPr kumimoji="1" lang="ja-JP" altLang="en-US"/>
          </a:p>
        </p:txBody>
      </p:sp>
    </p:spTree>
    <p:extLst>
      <p:ext uri="{BB962C8B-B14F-4D97-AF65-F5344CB8AC3E}">
        <p14:creationId xmlns:p14="http://schemas.microsoft.com/office/powerpoint/2010/main" val="53078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114</a:t>
            </a:fld>
            <a:endParaRPr kumimoji="1" lang="ja-JP" altLang="en-US"/>
          </a:p>
        </p:txBody>
      </p:sp>
    </p:spTree>
    <p:extLst>
      <p:ext uri="{BB962C8B-B14F-4D97-AF65-F5344CB8AC3E}">
        <p14:creationId xmlns:p14="http://schemas.microsoft.com/office/powerpoint/2010/main" val="2700063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116</a:t>
            </a:fld>
            <a:endParaRPr kumimoji="1" lang="ja-JP" altLang="en-US"/>
          </a:p>
        </p:txBody>
      </p:sp>
    </p:spTree>
    <p:extLst>
      <p:ext uri="{BB962C8B-B14F-4D97-AF65-F5344CB8AC3E}">
        <p14:creationId xmlns:p14="http://schemas.microsoft.com/office/powerpoint/2010/main" val="3262392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117</a:t>
            </a:fld>
            <a:endParaRPr kumimoji="1" lang="ja-JP" altLang="en-US"/>
          </a:p>
        </p:txBody>
      </p:sp>
    </p:spTree>
    <p:extLst>
      <p:ext uri="{BB962C8B-B14F-4D97-AF65-F5344CB8AC3E}">
        <p14:creationId xmlns:p14="http://schemas.microsoft.com/office/powerpoint/2010/main" val="30368001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118</a:t>
            </a:fld>
            <a:endParaRPr kumimoji="1" lang="ja-JP" altLang="en-US"/>
          </a:p>
        </p:txBody>
      </p:sp>
    </p:spTree>
    <p:extLst>
      <p:ext uri="{BB962C8B-B14F-4D97-AF65-F5344CB8AC3E}">
        <p14:creationId xmlns:p14="http://schemas.microsoft.com/office/powerpoint/2010/main" val="3749083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120</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124</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125</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nablarch.github.io/docs/5u18/doc/application_framework/application_framework/libraries/validation/bean_validation.html"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hyperlink" Target="https://qiita.com/uenosy/items/ba9dbc70781bddc4a491"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amazon.co.jp/dp/4873118158"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database/database.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libraries/database/universal_dao.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7" name="Picture 2">
            <a:extLst>
              <a:ext uri="{FF2B5EF4-FFF2-40B4-BE49-F238E27FC236}">
                <a16:creationId xmlns:a16="http://schemas.microsoft.com/office/drawing/2014/main" id="{B3131485-F425-4A04-BC29-B15B0819C7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7" b="323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2D55880-EFE2-4736-96CB-4884686E16C8}"/>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API</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100</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09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101</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8034528" y="2836592"/>
            <a:ext cx="28529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TodoIdSequence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getTodoId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setTodoId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todoId)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 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9684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7ED0725-31B1-499A-8E7E-AA9ABB19EF7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2EDC30-60EC-45BD-AB69-4A0EFFDE666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db</a:t>
            </a:r>
            <a:r>
              <a:rPr kumimoji="1" lang="en-US" altLang="ja-JP" sz="2000" dirty="0">
                <a:latin typeface="Meiryo UI" panose="020B0604030504040204" pitchFamily="50" charset="-128"/>
                <a:ea typeface="Meiryo UI" panose="020B0604030504040204" pitchFamily="50" charset="-128"/>
              </a:rPr>
              <a:t>/migration/V1__create_table.sql</a:t>
            </a:r>
            <a:r>
              <a:rPr kumimoji="1" lang="ja-JP" altLang="en-US" sz="2000" dirty="0">
                <a:latin typeface="Meiryo UI" panose="020B0604030504040204" pitchFamily="50" charset="-128"/>
                <a:ea typeface="Meiryo UI" panose="020B0604030504040204" pitchFamily="50" charset="-128"/>
              </a:rPr>
              <a:t>ファイルには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todo_id</a:t>
            </a:r>
            <a:r>
              <a:rPr kumimoji="1" lang="ja-JP" altLang="en-US" sz="2000" dirty="0">
                <a:latin typeface="Meiryo UI" panose="020B0604030504040204" pitchFamily="50" charset="-128"/>
                <a:ea typeface="Meiryo UI" panose="020B0604030504040204" pitchFamily="50" charset="-128"/>
              </a:rPr>
              <a:t>というシーケンスオブジェクト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を定義しています。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このシーケンスオブジェクトに対応する</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主キーを使用した処理ではないため</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TodoIdSequence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102</a:t>
            </a:fld>
            <a:endParaRPr kumimoji="1" lang="ja-JP" altLang="en-US" dirty="0"/>
          </a:p>
        </p:txBody>
      </p:sp>
      <p:sp>
        <p:nvSpPr>
          <p:cNvPr id="2" name="Rectangle 1">
            <a:extLst>
              <a:ext uri="{FF2B5EF4-FFF2-40B4-BE49-F238E27FC236}">
                <a16:creationId xmlns:a16="http://schemas.microsoft.com/office/drawing/2014/main" id="{2E2A8400-B50E-458C-AC3D-F2FC7C146744}"/>
              </a:ext>
            </a:extLst>
          </p:cNvPr>
          <p:cNvSpPr>
            <a:spLocks noChangeArrowheads="1"/>
          </p:cNvSpPr>
          <p:nvPr/>
        </p:nvSpPr>
        <p:spPr bwMode="auto">
          <a:xfrm>
            <a:off x="8034528" y="2836592"/>
            <a:ext cx="28529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TodoIdSequence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getTodoId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setTodoId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todoId)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 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4803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103</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20" y="3040304"/>
            <a:ext cx="3048000"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NEXT_TODO_ID = </a:t>
            </a:r>
            <a:r>
              <a:rPr kumimoji="0" lang="ja-JP" altLang="ja-JP" sz="900" b="0" i="0" u="none" strike="noStrike" cap="none" normalizeH="0" baseline="0" dirty="0">
                <a:ln>
                  <a:noFill/>
                </a:ln>
                <a:solidFill>
                  <a:srgbClr val="0033B3"/>
                </a:solidFill>
                <a:effectLst/>
                <a:latin typeface="Arial Unicode MS"/>
                <a:ea typeface="JetBrains Mono"/>
              </a:rPr>
              <a:t>select </a:t>
            </a:r>
            <a:r>
              <a:rPr kumimoji="0" lang="ja-JP" altLang="ja-JP" sz="900" b="0" i="0" u="none" strike="noStrike" cap="none" normalizeH="0" baseline="0" dirty="0">
                <a:ln>
                  <a:noFill/>
                </a:ln>
                <a:solidFill>
                  <a:srgbClr val="080808"/>
                </a:solidFill>
                <a:effectLst/>
                <a:latin typeface="Arial Unicode MS"/>
                <a:ea typeface="JetBrains Mono"/>
              </a:rPr>
              <a:t>nextval(</a:t>
            </a:r>
            <a:r>
              <a:rPr kumimoji="0" lang="ja-JP" altLang="ja-JP" sz="900" b="0" i="0" u="none" strike="noStrike" cap="none" normalizeH="0" baseline="0" dirty="0">
                <a:ln>
                  <a:noFill/>
                </a:ln>
                <a:solidFill>
                  <a:srgbClr val="067D17"/>
                </a:solidFill>
                <a:effectLst/>
                <a:latin typeface="Arial Unicode MS"/>
                <a:ea typeface="JetBrains Mono"/>
              </a:rPr>
              <a:t>'todo_id'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AS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965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6A5F899-40CA-45A7-834F-19059B02866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A52E32E-F2B1-42F4-9D16-2A50224B95B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TodoIdSequence.sql</a:t>
            </a:r>
            <a:r>
              <a:rPr kumimoji="1" lang="ja-JP" altLang="en-US" sz="2000" dirty="0">
                <a:latin typeface="Meiryo UI" panose="020B0604030504040204" pitchFamily="50" charset="-128"/>
                <a:ea typeface="Meiryo UI" panose="020B0604030504040204" pitchFamily="50" charset="-128"/>
              </a:rPr>
              <a:t>ファイルを作成します。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104</a:t>
            </a:fld>
            <a:endParaRPr kumimoji="1" lang="ja-JP" altLang="en-US" dirty="0"/>
          </a:p>
        </p:txBody>
      </p:sp>
      <p:sp>
        <p:nvSpPr>
          <p:cNvPr id="5" name="Rectangle 1">
            <a:extLst>
              <a:ext uri="{FF2B5EF4-FFF2-40B4-BE49-F238E27FC236}">
                <a16:creationId xmlns:a16="http://schemas.microsoft.com/office/drawing/2014/main" id="{A2D6A7CB-52E6-4BA6-A600-AAD8163286E0}"/>
              </a:ext>
            </a:extLst>
          </p:cNvPr>
          <p:cNvSpPr>
            <a:spLocks noChangeArrowheads="1"/>
          </p:cNvSpPr>
          <p:nvPr/>
        </p:nvSpPr>
        <p:spPr bwMode="auto">
          <a:xfrm>
            <a:off x="3779520" y="3040304"/>
            <a:ext cx="3048000" cy="23083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NEXT_TODO_ID = </a:t>
            </a:r>
            <a:r>
              <a:rPr kumimoji="0" lang="ja-JP" altLang="ja-JP" sz="900" b="0" i="0" u="none" strike="noStrike" cap="none" normalizeH="0" baseline="0" dirty="0">
                <a:ln>
                  <a:noFill/>
                </a:ln>
                <a:solidFill>
                  <a:srgbClr val="0033B3"/>
                </a:solidFill>
                <a:effectLst/>
                <a:latin typeface="Arial Unicode MS"/>
                <a:ea typeface="JetBrains Mono"/>
              </a:rPr>
              <a:t>select </a:t>
            </a:r>
            <a:r>
              <a:rPr kumimoji="0" lang="ja-JP" altLang="ja-JP" sz="900" b="0" i="0" u="none" strike="noStrike" cap="none" normalizeH="0" baseline="0" dirty="0">
                <a:ln>
                  <a:noFill/>
                </a:ln>
                <a:solidFill>
                  <a:srgbClr val="080808"/>
                </a:solidFill>
                <a:effectLst/>
                <a:latin typeface="Arial Unicode MS"/>
                <a:ea typeface="JetBrains Mono"/>
              </a:rPr>
              <a:t>nextval(</a:t>
            </a:r>
            <a:r>
              <a:rPr kumimoji="0" lang="ja-JP" altLang="ja-JP" sz="900" b="0" i="0" u="none" strike="noStrike" cap="none" normalizeH="0" baseline="0" dirty="0">
                <a:ln>
                  <a:noFill/>
                </a:ln>
                <a:solidFill>
                  <a:srgbClr val="067D17"/>
                </a:solidFill>
                <a:effectLst/>
                <a:latin typeface="Arial Unicode MS"/>
                <a:ea typeface="JetBrains Mono"/>
              </a:rPr>
              <a:t>'todo_id'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AS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148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105</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999057" y="1480700"/>
            <a:ext cx="547712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TodoIdSequence todoIdSequence</a:t>
            </a:r>
            <a:endParaRPr kumimoji="0" lang="en-US" altLang="ja-JP" sz="900" b="0" i="0" u="none" strike="noStrike" cap="none" normalizeH="0" baseline="0" dirty="0">
              <a:ln>
                <a:noFill/>
              </a:ln>
              <a:solidFill>
                <a:srgbClr val="00000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TodoIdSequence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“NEXT_TODO_ID”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Object[</a:t>
            </a:r>
            <a:r>
              <a:rPr kumimoji="0" lang="ja-JP" altLang="ja-JP" sz="900" b="0" i="0" u="none" strike="noStrike" cap="none" normalizeH="0" baseline="0" dirty="0">
                <a:ln>
                  <a:noFill/>
                </a:ln>
                <a:solidFill>
                  <a:srgbClr val="1750EB"/>
                </a:solidFill>
                <a:effectLst/>
                <a:latin typeface="Arial Unicode MS"/>
                <a:ea typeface="JetBrains Mono"/>
              </a:rPr>
              <a:t>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000000"/>
                </a:solidFill>
                <a:effectLst/>
                <a:latin typeface="Arial Unicode MS"/>
                <a:ea typeface="JetBrains Mono"/>
              </a:rPr>
              <a:t>todoIdSequence</a:t>
            </a:r>
            <a:r>
              <a:rPr kumimoji="0" lang="ja-JP" altLang="ja-JP" sz="900" b="0" i="0" u="none" strike="noStrike" cap="none" normalizeH="0" baseline="0" dirty="0">
                <a:ln>
                  <a:noFill/>
                </a:ln>
                <a:solidFill>
                  <a:srgbClr val="080808"/>
                </a:solidFill>
                <a:effectLst/>
                <a:latin typeface="Arial Unicode MS"/>
                <a:ea typeface="JetBrains Mono"/>
              </a:rPr>
              <a:t>.getTodoId());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 todoEntity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TodoEntity();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.setTodoId(todo.id().value());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.setText(todo.text().value());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.setCompleted(todo.status()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.setUserId(userId.value());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insert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lang="ja-JP" altLang="en-US" sz="900" dirty="0">
                <a:solidFill>
                  <a:schemeClr val="bg1">
                    <a:lumMod val="65000"/>
                  </a:schemeClr>
                </a:solidFill>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53280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B313391-0C39-4CC1-8732-AEC92BF8DAA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D48611-DC39-4CB8-9083-CC1D2E153BC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インターフェースに追加した</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106</a:t>
            </a:fld>
            <a:endParaRPr kumimoji="1" lang="ja-JP" altLang="en-US" dirty="0"/>
          </a:p>
        </p:txBody>
      </p:sp>
      <p:sp>
        <p:nvSpPr>
          <p:cNvPr id="2" name="Rectangle 1">
            <a:extLst>
              <a:ext uri="{FF2B5EF4-FFF2-40B4-BE49-F238E27FC236}">
                <a16:creationId xmlns:a16="http://schemas.microsoft.com/office/drawing/2014/main" id="{D6D1488C-2623-4B85-8B8B-56523A6EDB39}"/>
              </a:ext>
            </a:extLst>
          </p:cNvPr>
          <p:cNvSpPr>
            <a:spLocks noChangeArrowheads="1"/>
          </p:cNvSpPr>
          <p:nvPr/>
        </p:nvSpPr>
        <p:spPr bwMode="auto">
          <a:xfrm>
            <a:off x="5999057" y="1480700"/>
            <a:ext cx="5477127"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TodoIdSequence todoIdSequence</a:t>
            </a:r>
            <a:endParaRPr kumimoji="0" lang="en-US" altLang="ja-JP" sz="900" b="0" i="0" u="none" strike="noStrike" cap="none" normalizeH="0" baseline="0" dirty="0">
              <a:ln>
                <a:noFill/>
              </a:ln>
              <a:solidFill>
                <a:srgbClr val="00000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dirty="0">
                <a:solidFill>
                  <a:srgbClr val="000000"/>
                </a:solidFill>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TodoIdSequence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“NEXT_TODO_ID”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Object[</a:t>
            </a:r>
            <a:r>
              <a:rPr kumimoji="0" lang="ja-JP" altLang="ja-JP" sz="900" b="0" i="0" u="none" strike="noStrike" cap="none" normalizeH="0" baseline="0" dirty="0">
                <a:ln>
                  <a:noFill/>
                </a:ln>
                <a:solidFill>
                  <a:srgbClr val="1750EB"/>
                </a:solidFill>
                <a:effectLst/>
                <a:latin typeface="Arial Unicode MS"/>
                <a:ea typeface="JetBrains Mono"/>
              </a:rPr>
              <a:t>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000000"/>
                </a:solidFill>
                <a:effectLst/>
                <a:latin typeface="Arial Unicode MS"/>
                <a:ea typeface="JetBrains Mono"/>
              </a:rPr>
              <a:t>todoIdSequence</a:t>
            </a:r>
            <a:r>
              <a:rPr kumimoji="0" lang="ja-JP" altLang="ja-JP" sz="900" b="0" i="0" u="none" strike="noStrike" cap="none" normalizeH="0" baseline="0" dirty="0">
                <a:ln>
                  <a:noFill/>
                </a:ln>
                <a:solidFill>
                  <a:srgbClr val="080808"/>
                </a:solidFill>
                <a:effectLst/>
                <a:latin typeface="Arial Unicode MS"/>
                <a:ea typeface="JetBrains Mono"/>
              </a:rPr>
              <a:t>.getTodoId());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 todoEntity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TodoEntity();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.setTodoId(todo.id().value());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.setText(todo.text().value());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.setCompleted(todo.status()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.setUserId(userId.value());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insert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Todo createTodo(TodoEntity entity)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lang="ja-JP" altLang="en-US" sz="900" dirty="0">
                <a:solidFill>
                  <a:schemeClr val="bg1">
                    <a:lumMod val="65000"/>
                  </a:schemeClr>
                </a:solidFill>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762850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45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hlinkClick r:id="rId3"/>
              </a:rPr>
              <a:t>Bean</a:t>
            </a:r>
            <a:r>
              <a:rPr kumimoji="1" lang="ja-JP" altLang="en-US" sz="2000" dirty="0">
                <a:latin typeface="Meiryo UI" panose="020B0604030504040204" pitchFamily="50" charset="-128"/>
                <a:ea typeface="Meiryo UI" panose="020B0604030504040204" pitchFamily="50" charset="-128"/>
                <a:hlinkClick r:id="rId3"/>
              </a:rPr>
              <a:t> </a:t>
            </a:r>
            <a:r>
              <a:rPr kumimoji="1" lang="en-US" altLang="ja-JP" sz="2000" dirty="0">
                <a:latin typeface="Meiryo UI" panose="020B0604030504040204" pitchFamily="50" charset="-128"/>
                <a:ea typeface="Meiryo UI" panose="020B0604030504040204" pitchFamily="50" charset="-128"/>
                <a:hlinkClick r:id="rId3"/>
              </a:rPr>
              <a:t>Validation</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JavaEE</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Bean Validation(JSR349)</a:t>
            </a:r>
            <a:r>
              <a:rPr kumimoji="1" lang="ja-JP" altLang="en-US" sz="2000" dirty="0">
                <a:latin typeface="Meiryo UI" panose="020B0604030504040204" pitchFamily="50" charset="-128"/>
                <a:ea typeface="Meiryo UI" panose="020B0604030504040204" pitchFamily="50" charset="-128"/>
              </a:rPr>
              <a:t>に準拠した入力値のチェック機能。</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Validation</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108</a:t>
            </a:fld>
            <a:endParaRPr kumimoji="1" lang="ja-JP" altLang="en-US" dirty="0"/>
          </a:p>
        </p:txBody>
      </p:sp>
    </p:spTree>
    <p:extLst>
      <p:ext uri="{BB962C8B-B14F-4D97-AF65-F5344CB8AC3E}">
        <p14:creationId xmlns:p14="http://schemas.microsoft.com/office/powerpoint/2010/main" val="2248091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109</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396144" y="857327"/>
            <a:ext cx="4080040"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@POST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@Consumes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0627A"/>
                </a:solidFill>
                <a:effectLst/>
                <a:latin typeface="Arial Unicode MS"/>
                <a:ea typeface="JetBrains Mono"/>
              </a:rPr>
              <a:t>post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PostRequest </a:t>
            </a:r>
            <a:r>
              <a:rPr kumimoji="0" lang="ja-JP" altLang="ja-JP" sz="900" b="0" i="0" u="none" strike="noStrike" cap="none" normalizeH="0" baseline="0" dirty="0">
                <a:ln>
                  <a:noFill/>
                </a:ln>
                <a:solidFill>
                  <a:srgbClr val="080808"/>
                </a:solidFill>
                <a:effectLst/>
                <a:latin typeface="Arial Unicode MS"/>
                <a:ea typeface="JetBrains Mono"/>
              </a:rPr>
              <a:t>requestBody)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ValidatorUtil</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80808"/>
                </a:solidFill>
                <a:effectLst/>
                <a:latin typeface="Arial Unicode MS"/>
                <a:ea typeface="JetBrains Mono"/>
              </a:rPr>
              <a:t>(requestBody);</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TodoText text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TodoText(requestBody.</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.addTodo(</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TodoResponse(</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PostRequest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@NotNull</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79531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180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3803951" y="2413337"/>
            <a:ext cx="3663123" cy="2554545"/>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100</a:t>
            </a:r>
            <a:r>
              <a:rPr kumimoji="1" lang="ja-JP" altLang="en-US" sz="2000" dirty="0">
                <a:highlight>
                  <a:srgbClr val="FFFF00"/>
                </a:highlight>
                <a:latin typeface="Meiryo UI" panose="020B0604030504040204" pitchFamily="50" charset="-128"/>
                <a:ea typeface="Meiryo UI" panose="020B0604030504040204" pitchFamily="50" charset="-128"/>
              </a:rPr>
              <a:t>分）</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管理のアーキテクチャ</a:t>
            </a: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一覧表示のテスト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登録の作成</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テスト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902680" y="2413510"/>
            <a:ext cx="3663123" cy="163121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902683" y="1407500"/>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7690676" y="3667281"/>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810609" y="19816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241258"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208997" y="310025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a:xfrm>
            <a:off x="8610600" y="6083634"/>
            <a:ext cx="2743200" cy="365125"/>
          </a:xfrm>
        </p:spPr>
        <p:txBody>
          <a:bodyPr/>
          <a:lstStyle/>
          <a:p>
            <a:fld id="{A783C381-2822-4F05-8A88-66F73725CF2D}"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F7300F69-D7A5-4B7A-821D-30DD83924CF7}"/>
              </a:ext>
            </a:extLst>
          </p:cNvPr>
          <p:cNvSpPr txBox="1"/>
          <p:nvPr/>
        </p:nvSpPr>
        <p:spPr>
          <a:xfrm>
            <a:off x="8643791" y="87881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：調整</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C12C48EF-98EF-48A9-B5B4-707E7998ED36}"/>
              </a:ext>
            </a:extLst>
          </p:cNvPr>
          <p:cNvSpPr txBox="1"/>
          <p:nvPr/>
        </p:nvSpPr>
        <p:spPr>
          <a:xfrm>
            <a:off x="7690677" y="2413337"/>
            <a:ext cx="3663123" cy="1015663"/>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プロダクションレディ（</a:t>
            </a:r>
            <a:r>
              <a:rPr kumimoji="1" lang="en-US" altLang="ja-JP" sz="2000" dirty="0">
                <a:highlight>
                  <a:srgbClr val="FFFF00"/>
                </a:highlight>
                <a:latin typeface="Meiryo UI" panose="020B0604030504040204" pitchFamily="50" charset="-128"/>
                <a:ea typeface="Meiryo UI" panose="020B0604030504040204" pitchFamily="50" charset="-128"/>
              </a:rPr>
              <a:t>20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セキュリティ</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スケーラビリティ</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1222CB-39EA-4B71-BEA9-F3385DB46B90}"/>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997E5E-88DD-4DC4-ABA2-92F9418A895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を登録するための</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アクションクラスのメソッドの引数にオブジェクトを設定することで、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がリクエストボディの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文字列をオブジェクトに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変換してくれ、それを受け取ることができます。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入力値をチェックするため、オブジェクトを受け取った後は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を使用して</a:t>
            </a: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を実行します。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BeanValidation</a:t>
            </a:r>
            <a:r>
              <a:rPr kumimoji="1" lang="ja-JP" altLang="en-US" sz="2000" dirty="0">
                <a:latin typeface="Meiryo UI" panose="020B0604030504040204" pitchFamily="50" charset="-128"/>
                <a:ea typeface="Meiryo UI" panose="020B0604030504040204" pitchFamily="50" charset="-128"/>
              </a:rPr>
              <a:t>でエラーとなると、例外が送出されます。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例外は</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でハンドリングしてくれるため、ここではハンドリングしません。</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110</a:t>
            </a:fld>
            <a:endParaRPr kumimoji="1" lang="ja-JP" altLang="en-US" dirty="0"/>
          </a:p>
        </p:txBody>
      </p:sp>
      <p:sp>
        <p:nvSpPr>
          <p:cNvPr id="5" name="Rectangle 1">
            <a:extLst>
              <a:ext uri="{FF2B5EF4-FFF2-40B4-BE49-F238E27FC236}">
                <a16:creationId xmlns:a16="http://schemas.microsoft.com/office/drawing/2014/main" id="{53F6ECA4-8F9F-45C6-8113-FD62E87BF2C7}"/>
              </a:ext>
            </a:extLst>
          </p:cNvPr>
          <p:cNvSpPr>
            <a:spLocks noChangeArrowheads="1"/>
          </p:cNvSpPr>
          <p:nvPr/>
        </p:nvSpPr>
        <p:spPr bwMode="auto">
          <a:xfrm>
            <a:off x="7396144" y="857327"/>
            <a:ext cx="4080040"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@POST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@Consumes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0627A"/>
                </a:solidFill>
                <a:effectLst/>
                <a:latin typeface="Arial Unicode MS"/>
                <a:ea typeface="JetBrains Mono"/>
              </a:rPr>
              <a:t>post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PostRequest </a:t>
            </a:r>
            <a:r>
              <a:rPr kumimoji="0" lang="ja-JP" altLang="ja-JP" sz="900" b="0" i="0" u="none" strike="noStrike" cap="none" normalizeH="0" baseline="0" dirty="0">
                <a:ln>
                  <a:noFill/>
                </a:ln>
                <a:solidFill>
                  <a:srgbClr val="080808"/>
                </a:solidFill>
                <a:effectLst/>
                <a:latin typeface="Arial Unicode MS"/>
                <a:ea typeface="JetBrains Mono"/>
              </a:rPr>
              <a:t>requestBody)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ValidatorUtil</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80808"/>
                </a:solidFill>
                <a:effectLst/>
                <a:latin typeface="Arial Unicode MS"/>
                <a:ea typeface="JetBrains Mono"/>
              </a:rPr>
              <a:t>(requestBody);</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TodoText text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TodoText(requestBody.</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.addTodo(</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TodoResponse(</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PostRequest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@NotNull</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11640980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111</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6762280" y="1443841"/>
            <a:ext cx="4886073"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Arial Unicode MS"/>
                <a:ea typeface="JetBrains Mono"/>
              </a:rPr>
              <a:t>openApiValidator</a:t>
            </a:r>
            <a:br>
              <a:rPr kumimoji="0" lang="ja-JP" altLang="ja-JP" sz="900" b="0" i="1" u="none" strike="noStrike" cap="none" normalizeH="0" baseline="0" dirty="0">
                <a:ln>
                  <a:noFill/>
                </a:ln>
                <a:solidFill>
                  <a:schemeClr val="bg1">
                    <a:lumMod val="65000"/>
                  </a:schemeClr>
                </a:solidFill>
                <a:effectLst/>
                <a:latin typeface="Arial Unicode MS"/>
                <a:ea typeface="JetBrains Mono"/>
              </a:rPr>
            </a:br>
            <a:r>
              <a:rPr kumimoji="0" lang="ja-JP" altLang="ja-JP" sz="900" b="0" i="1"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Arial Unicode MS"/>
                <a:ea typeface="JetBrains Mono"/>
              </a:rPr>
              <a:t>get</a:t>
            </a:r>
            <a:r>
              <a:rPr kumimoji="0" lang="ja-JP" altLang="ja-JP" sz="900" b="0" i="0" u="none" strike="noStrike" cap="none" normalizeH="0" baseline="0" dirty="0">
                <a:ln>
                  <a:noFill/>
                </a:ln>
                <a:solidFill>
                  <a:schemeClr val="bg1">
                    <a:lumMod val="65000"/>
                  </a:schemeClr>
                </a:solidFill>
                <a:effectLst/>
                <a:latin typeface="Arial Unicode MS"/>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en-US"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post(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.setHeader(</a:t>
            </a:r>
            <a:r>
              <a:rPr kumimoji="0" lang="ja-JP" altLang="ja-JP" sz="900" b="0" i="0" u="none" strike="noStrike" cap="none" normalizeH="0" baseline="0" dirty="0">
                <a:ln>
                  <a:noFill/>
                </a:ln>
                <a:solidFill>
                  <a:srgbClr val="067D17"/>
                </a:solidFill>
                <a:effectLst/>
                <a:latin typeface="Arial Unicode MS"/>
                <a:ea typeface="JetBrains Mono"/>
              </a:rPr>
              <a:t>"Content-Type"</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.setBody(</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notNullValue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"postTodo"</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622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EB38B01-4682-46BC-8854-2C2E0888E52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86F1684-3A68-4489-A02B-522D0030D380}"/>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RestApiTest</a:t>
            </a:r>
            <a:r>
              <a:rPr kumimoji="1" lang="ja-JP" altLang="en-US" sz="2000" dirty="0">
                <a:latin typeface="Meiryo UI" panose="020B0604030504040204" pitchFamily="50" charset="-128"/>
                <a:ea typeface="Meiryo UI" panose="020B0604030504040204" pitchFamily="50" charset="-128"/>
              </a:rPr>
              <a:t>に</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登録のテストを追加します。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post</a:t>
            </a:r>
            <a:r>
              <a:rPr kumimoji="1" lang="ja-JP" altLang="en-US" sz="2000" dirty="0">
                <a:latin typeface="Meiryo UI" panose="020B0604030504040204" pitchFamily="50" charset="-128"/>
                <a:ea typeface="Meiryo UI" panose="020B0604030504040204" pitchFamily="50" charset="-128"/>
              </a:rPr>
              <a:t>メソッドを使用してリクエストオブジェクトを生成します。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の正確な値で検証するのは難しいため、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ここでは何かしら入っていることを検証するため、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null</a:t>
            </a:r>
            <a:r>
              <a:rPr kumimoji="1" lang="ja-JP" altLang="en-US" sz="2000" dirty="0">
                <a:latin typeface="Meiryo UI" panose="020B0604030504040204" pitchFamily="50" charset="-128"/>
                <a:ea typeface="Meiryo UI" panose="020B0604030504040204" pitchFamily="50" charset="-128"/>
              </a:rPr>
              <a:t>でないこととします。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登録に成功するテストを作成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112</a:t>
            </a:fld>
            <a:endParaRPr kumimoji="1" lang="ja-JP" altLang="en-US" dirty="0"/>
          </a:p>
        </p:txBody>
      </p:sp>
      <p:sp>
        <p:nvSpPr>
          <p:cNvPr id="2" name="Rectangle 1">
            <a:extLst>
              <a:ext uri="{FF2B5EF4-FFF2-40B4-BE49-F238E27FC236}">
                <a16:creationId xmlns:a16="http://schemas.microsoft.com/office/drawing/2014/main" id="{F64F4945-610A-4B5C-8E04-353066AF0F79}"/>
              </a:ext>
            </a:extLst>
          </p:cNvPr>
          <p:cNvSpPr>
            <a:spLocks noChangeArrowheads="1"/>
          </p:cNvSpPr>
          <p:nvPr/>
        </p:nvSpPr>
        <p:spPr bwMode="auto">
          <a:xfrm>
            <a:off x="6762280" y="1443841"/>
            <a:ext cx="4886073"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static OpenApiValidator </a:t>
            </a:r>
            <a:r>
              <a:rPr kumimoji="0" lang="ja-JP" altLang="ja-JP" sz="900" b="0" i="1" u="none" strike="noStrike" cap="none" normalizeH="0" baseline="0" dirty="0">
                <a:ln>
                  <a:noFill/>
                </a:ln>
                <a:solidFill>
                  <a:schemeClr val="bg1">
                    <a:lumMod val="65000"/>
                  </a:schemeClr>
                </a:solidFill>
                <a:effectLst/>
                <a:latin typeface="Arial Unicode MS"/>
                <a:ea typeface="JetBrains Mono"/>
              </a:rPr>
              <a:t>openApiValidator</a:t>
            </a:r>
            <a:br>
              <a:rPr kumimoji="0" lang="ja-JP" altLang="ja-JP" sz="900" b="0" i="1" u="none" strike="noStrike" cap="none" normalizeH="0" baseline="0" dirty="0">
                <a:ln>
                  <a:noFill/>
                </a:ln>
                <a:solidFill>
                  <a:schemeClr val="bg1">
                    <a:lumMod val="65000"/>
                  </a:schemeClr>
                </a:solidFill>
                <a:effectLst/>
                <a:latin typeface="Arial Unicode MS"/>
                <a:ea typeface="JetBrains Mono"/>
              </a:rPr>
            </a:br>
            <a:r>
              <a:rPr kumimoji="0" lang="ja-JP" altLang="ja-JP" sz="900" b="0" i="1"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 new OpenApiValidator(Paths.</a:t>
            </a:r>
            <a:r>
              <a:rPr kumimoji="0" lang="ja-JP" altLang="ja-JP" sz="900" b="0" i="1" u="none" strike="noStrike" cap="none" normalizeH="0" baseline="0" dirty="0">
                <a:ln>
                  <a:noFill/>
                </a:ln>
                <a:solidFill>
                  <a:schemeClr val="bg1">
                    <a:lumMod val="65000"/>
                  </a:schemeClr>
                </a:solidFill>
                <a:effectLst/>
                <a:latin typeface="Arial Unicode MS"/>
                <a:ea typeface="JetBrains Mono"/>
              </a:rPr>
              <a:t>get</a:t>
            </a:r>
            <a:r>
              <a:rPr kumimoji="0" lang="ja-JP" altLang="ja-JP" sz="900" b="0" i="0" u="none" strike="noStrike" cap="none" normalizeH="0" baseline="0" dirty="0">
                <a:ln>
                  <a:noFill/>
                </a:ln>
                <a:solidFill>
                  <a:schemeClr val="bg1">
                    <a:lumMod val="65000"/>
                  </a:schemeClr>
                </a:solidFill>
                <a:effectLst/>
                <a:latin typeface="Arial Unicode MS"/>
                <a:ea typeface="JetBrains Mono"/>
              </a:rPr>
              <a:t>(“rest-api-specification/openapi.yaml”));</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throws ValidationException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en-US"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post(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.setHeader(</a:t>
            </a:r>
            <a:r>
              <a:rPr kumimoji="0" lang="ja-JP" altLang="ja-JP" sz="900" b="0" i="0" u="none" strike="noStrike" cap="none" normalizeH="0" baseline="0" dirty="0">
                <a:ln>
                  <a:noFill/>
                </a:ln>
                <a:solidFill>
                  <a:srgbClr val="067D17"/>
                </a:solidFill>
                <a:effectLst/>
                <a:latin typeface="Arial Unicode MS"/>
                <a:ea typeface="JetBrains Mono"/>
              </a:rPr>
              <a:t>"Content-Type"</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.setBody(</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notNullValue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テストする</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"postTodo"</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9718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で送出された例外をハンドリングし、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レスポンスのステータスコードを</a:t>
            </a: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113</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7229856" y="1513091"/>
            <a:ext cx="4767072"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en-US"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en-US"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Arial Unicode MS"/>
                <a:ea typeface="JetBrains Mono"/>
              </a:rPr>
              <a:t>text</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Arial Unicode MS"/>
                <a:ea typeface="JetBrains Mono"/>
              </a:rPr>
              <a:t>_</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Arial Unicode MS"/>
                <a:ea typeface="JetBrains Mono"/>
              </a:rPr>
              <a:t>400</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post(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.setHeader(</a:t>
            </a:r>
            <a:r>
              <a:rPr kumimoji="0" lang="ja-JP" altLang="ja-JP" sz="900" b="0" i="0" u="none" strike="noStrike" cap="none" normalizeH="0" baseline="0" dirty="0">
                <a:ln>
                  <a:noFill/>
                </a:ln>
                <a:solidFill>
                  <a:srgbClr val="067D17"/>
                </a:solidFill>
                <a:effectLst/>
                <a:latin typeface="Arial Unicode MS"/>
                <a:ea typeface="JetBrains Mono"/>
              </a:rPr>
              <a:t>"Content-Type"</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.setBody(</a:t>
            </a:r>
            <a:r>
              <a:rPr kumimoji="0" lang="ja-JP" altLang="ja-JP" sz="900" b="0" i="0" u="none" strike="noStrike" cap="none" normalizeH="0" baseline="0" dirty="0">
                <a:ln>
                  <a:noFill/>
                </a:ln>
                <a:solidFill>
                  <a:srgbClr val="000000"/>
                </a:solidFill>
                <a:effectLst/>
                <a:latin typeface="Arial Unicode MS"/>
                <a:ea typeface="JetBrains Mono"/>
              </a:rPr>
              <a:t>Collections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emptyMap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BAD_REQUEST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4628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D12E40A-F2F5-4FCB-97B9-4269BC3D788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67936E5-AE8D-49DA-8E90-8FE744C1BFBC}"/>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リクエストに</a:t>
            </a:r>
            <a:r>
              <a:rPr kumimoji="1" lang="en-US" altLang="ja-JP" sz="2000" dirty="0">
                <a:latin typeface="Meiryo UI" panose="020B0604030504040204" pitchFamily="50" charset="-128"/>
                <a:ea typeface="Meiryo UI" panose="020B0604030504040204" pitchFamily="50" charset="-128"/>
              </a:rPr>
              <a:t>text</a:t>
            </a:r>
            <a:r>
              <a:rPr kumimoji="1" lang="ja-JP" altLang="en-US" sz="2000" dirty="0">
                <a:latin typeface="Meiryo UI" panose="020B0604030504040204" pitchFamily="50" charset="-128"/>
                <a:ea typeface="Meiryo UI" panose="020B0604030504040204" pitchFamily="50" charset="-128"/>
              </a:rPr>
              <a:t>項目を含めずに送信するテストを追加します。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ValidatorUtil</a:t>
            </a:r>
            <a:r>
              <a:rPr kumimoji="1" lang="ja-JP" altLang="en-US" sz="2000" dirty="0">
                <a:latin typeface="Meiryo UI" panose="020B0604030504040204" pitchFamily="50" charset="-128"/>
                <a:ea typeface="Meiryo UI" panose="020B0604030504040204" pitchFamily="50" charset="-128"/>
              </a:rPr>
              <a:t>で送出された例外をハンドリングし、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レスポンスのステータスコードを</a:t>
            </a:r>
            <a:r>
              <a:rPr kumimoji="1" lang="en-US" altLang="ja-JP" sz="2000" dirty="0">
                <a:latin typeface="Meiryo UI" panose="020B0604030504040204" pitchFamily="50" charset="-128"/>
                <a:ea typeface="Meiryo UI" panose="020B0604030504040204" pitchFamily="50" charset="-128"/>
              </a:rPr>
              <a:t>400</a:t>
            </a:r>
            <a:r>
              <a:rPr kumimoji="1" lang="ja-JP" altLang="en-US" sz="2000" dirty="0">
                <a:latin typeface="Meiryo UI" panose="020B0604030504040204" pitchFamily="50" charset="-128"/>
                <a:ea typeface="Meiryo UI" panose="020B0604030504040204" pitchFamily="50" charset="-128"/>
              </a:rPr>
              <a:t>に設定します。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そのため、レスポンスのステータスコードを検証します。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RESTful API</a:t>
            </a:r>
            <a:r>
              <a:rPr kumimoji="1" lang="ja-JP" altLang="en-US" sz="2000" dirty="0">
                <a:latin typeface="Meiryo UI" panose="020B0604030504040204" pitchFamily="50" charset="-128"/>
                <a:ea typeface="Meiryo UI" panose="020B0604030504040204" pitchFamily="50" charset="-128"/>
              </a:rPr>
              <a:t>設計における</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ステータスコードの指針</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https://qiita.com/uenosy/items/ba9dbc70781bddc4a491</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Bean Validation</a:t>
            </a:r>
            <a:r>
              <a:rPr kumimoji="1" lang="ja-JP" altLang="en-US" sz="2800" b="1" dirty="0">
                <a:latin typeface="Meiryo UI" panose="020B0604030504040204" pitchFamily="50" charset="-128"/>
                <a:ea typeface="Meiryo UI" panose="020B0604030504040204" pitchFamily="50" charset="-128"/>
              </a:rPr>
              <a:t>でエラーになるテストを作成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114</a:t>
            </a:fld>
            <a:endParaRPr kumimoji="1" lang="ja-JP" altLang="en-US" dirty="0"/>
          </a:p>
        </p:txBody>
      </p:sp>
      <p:sp>
        <p:nvSpPr>
          <p:cNvPr id="5" name="Rectangle 1">
            <a:extLst>
              <a:ext uri="{FF2B5EF4-FFF2-40B4-BE49-F238E27FC236}">
                <a16:creationId xmlns:a16="http://schemas.microsoft.com/office/drawing/2014/main" id="{871D5242-7768-49AD-8F12-64DDDB832820}"/>
              </a:ext>
            </a:extLst>
          </p:cNvPr>
          <p:cNvSpPr>
            <a:spLocks noChangeArrowheads="1"/>
          </p:cNvSpPr>
          <p:nvPr/>
        </p:nvSpPr>
        <p:spPr bwMode="auto">
          <a:xfrm>
            <a:off x="7229856" y="1513091"/>
            <a:ext cx="4767072"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en-US"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を登録できる</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en-US"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登録時に</a:t>
            </a:r>
            <a:r>
              <a:rPr kumimoji="0" lang="ja-JP" altLang="ja-JP" sz="900" b="0" i="0" u="none" strike="noStrike" cap="none" normalizeH="0" baseline="0" dirty="0">
                <a:ln>
                  <a:noFill/>
                </a:ln>
                <a:solidFill>
                  <a:srgbClr val="00627A"/>
                </a:solidFill>
                <a:effectLst/>
                <a:latin typeface="Arial Unicode MS"/>
                <a:ea typeface="JetBrains Mono"/>
              </a:rPr>
              <a:t>text</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項目が無い場合</a:t>
            </a:r>
            <a:r>
              <a:rPr kumimoji="0" lang="ja-JP" altLang="ja-JP" sz="900" b="0" i="0" u="none" strike="noStrike" cap="none" normalizeH="0" baseline="0" dirty="0">
                <a:ln>
                  <a:noFill/>
                </a:ln>
                <a:solidFill>
                  <a:srgbClr val="00627A"/>
                </a:solidFill>
                <a:effectLst/>
                <a:latin typeface="Arial Unicode MS"/>
                <a:ea typeface="JetBrains Mono"/>
              </a:rPr>
              <a:t>_</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登録に失敗して</a:t>
            </a:r>
            <a:r>
              <a:rPr kumimoji="0" lang="ja-JP" altLang="ja-JP" sz="900" b="0" i="0" u="none" strike="noStrike" cap="none" normalizeH="0" baseline="0" dirty="0">
                <a:ln>
                  <a:noFill/>
                </a:ln>
                <a:solidFill>
                  <a:srgbClr val="00627A"/>
                </a:solidFill>
                <a:effectLst/>
                <a:latin typeface="Arial Unicode MS"/>
                <a:ea typeface="JetBrains Mono"/>
              </a:rPr>
              <a:t>400</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になる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post(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.setHeader(</a:t>
            </a:r>
            <a:r>
              <a:rPr kumimoji="0" lang="ja-JP" altLang="ja-JP" sz="900" b="0" i="0" u="none" strike="noStrike" cap="none" normalizeH="0" baseline="0" dirty="0">
                <a:ln>
                  <a:noFill/>
                </a:ln>
                <a:solidFill>
                  <a:srgbClr val="067D17"/>
                </a:solidFill>
                <a:effectLst/>
                <a:latin typeface="Arial Unicode MS"/>
                <a:ea typeface="JetBrains Mono"/>
              </a:rPr>
              <a:t>"Content-Type"</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.setBody(</a:t>
            </a:r>
            <a:r>
              <a:rPr kumimoji="0" lang="ja-JP" altLang="ja-JP" sz="900" b="0" i="0" u="none" strike="noStrike" cap="none" normalizeH="0" baseline="0" dirty="0">
                <a:ln>
                  <a:noFill/>
                </a:ln>
                <a:solidFill>
                  <a:srgbClr val="000000"/>
                </a:solidFill>
                <a:effectLst/>
                <a:latin typeface="Arial Unicode MS"/>
                <a:ea typeface="JetBrains Mono"/>
              </a:rPr>
              <a:t>Collections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emptyMap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の登録</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BAD_REQUEST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0077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プロダクションレディ</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115</a:t>
            </a:fld>
            <a:endParaRPr kumimoji="1" lang="ja-JP" altLang="en-US"/>
          </a:p>
        </p:txBody>
      </p:sp>
    </p:spTree>
    <p:extLst>
      <p:ext uri="{BB962C8B-B14F-4D97-AF65-F5344CB8AC3E}">
        <p14:creationId xmlns:p14="http://schemas.microsoft.com/office/powerpoint/2010/main" val="27511669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プロダクションレディマイクロサービス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https://www.amazon.co.jp/dp/4873118158</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ハンズオンでは</a:t>
            </a: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の機能開発を取り上げました。</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を実サービスとして本番環境に投入していくためには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機能面だけでなく、非機能面を実装していく必要があります。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非機能の中でどのようなサービスにも共通する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セキュリティ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スケーラビリティ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についていくつかお話します。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プロダクションレディ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116</a:t>
            </a:fld>
            <a:endParaRPr kumimoji="1" lang="ja-JP" altLang="en-US" dirty="0"/>
          </a:p>
        </p:txBody>
      </p:sp>
    </p:spTree>
    <p:extLst>
      <p:ext uri="{BB962C8B-B14F-4D97-AF65-F5344CB8AC3E}">
        <p14:creationId xmlns:p14="http://schemas.microsoft.com/office/powerpoint/2010/main" val="2066073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セキュリティ</a:t>
            </a: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データ</a:t>
            </a:r>
            <a:endParaRPr kumimoji="1" lang="en-US" altLang="ja-JP" sz="2000" dirty="0">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1779746"/>
            <a:ext cx="2648350"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CSRF</a:t>
            </a:r>
            <a:r>
              <a:rPr kumimoji="1" lang="ja-JP" altLang="en-US" sz="2000" dirty="0">
                <a:solidFill>
                  <a:schemeClr val="tx1"/>
                </a:solidFill>
                <a:latin typeface="Meiryo UI" panose="020B0604030504040204" pitchFamily="50" charset="-128"/>
                <a:ea typeface="Meiryo UI" panose="020B0604030504040204" pitchFamily="50" charset="-128"/>
              </a:rPr>
              <a:t>（クロスサイトリクエストフォージェリ）</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6693021" y="1252589"/>
            <a:ext cx="2169623" cy="833120"/>
          </a:xfrm>
          <a:prstGeom prst="wedgeRoundRectCallout">
            <a:avLst>
              <a:gd name="adj1" fmla="val 21074"/>
              <a:gd name="adj2" fmla="val 68513"/>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バリデーション</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2909008"/>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CORS</a:t>
            </a:r>
            <a:r>
              <a:rPr kumimoji="1" lang="ja-JP" altLang="en-US" sz="2000" dirty="0">
                <a:solidFill>
                  <a:schemeClr val="tx1"/>
                </a:solidFill>
                <a:latin typeface="Meiryo UI" panose="020B0604030504040204" pitchFamily="50" charset="-128"/>
                <a:ea typeface="Meiryo UI" panose="020B0604030504040204" pitchFamily="50" charset="-128"/>
              </a:rPr>
              <a:t>（オリジン間リソース共有）</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XSS</a:t>
            </a:r>
            <a:r>
              <a:rPr kumimoji="1" lang="ja-JP" altLang="en-US" sz="2000" dirty="0">
                <a:solidFill>
                  <a:schemeClr val="tx1"/>
                </a:solidFill>
                <a:latin typeface="Meiryo UI" panose="020B0604030504040204" pitchFamily="50" charset="-128"/>
                <a:ea typeface="Meiryo UI" panose="020B0604030504040204" pitchFamily="50" charset="-128"/>
              </a:rPr>
              <a:t>（クロスサイトスクリプティング）</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117</a:t>
            </a:fld>
            <a:endParaRPr kumimoji="1" lang="ja-JP" altLang="en-US"/>
          </a:p>
        </p:txBody>
      </p:sp>
      <p:sp>
        <p:nvSpPr>
          <p:cNvPr id="4" name="吹き出し: 角を丸めた四角形 3">
            <a:extLst>
              <a:ext uri="{FF2B5EF4-FFF2-40B4-BE49-F238E27FC236}">
                <a16:creationId xmlns:a16="http://schemas.microsoft.com/office/drawing/2014/main" id="{219F04E3-5520-4E59-8132-41AA9B26BF0D}"/>
              </a:ext>
            </a:extLst>
          </p:cNvPr>
          <p:cNvSpPr/>
          <p:nvPr/>
        </p:nvSpPr>
        <p:spPr>
          <a:xfrm>
            <a:off x="9380740" y="657147"/>
            <a:ext cx="2354062" cy="833120"/>
          </a:xfrm>
          <a:prstGeom prst="wedgeRoundRectCallout">
            <a:avLst>
              <a:gd name="adj1" fmla="val -59165"/>
              <a:gd name="adj2" fmla="val 34157"/>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000" dirty="0">
                <a:solidFill>
                  <a:schemeClr val="tx1"/>
                </a:solidFill>
                <a:latin typeface="Meiryo UI" panose="020B0604030504040204" pitchFamily="50" charset="-128"/>
                <a:ea typeface="Meiryo UI" panose="020B0604030504040204" pitchFamily="50" charset="-128"/>
              </a:rPr>
              <a:t>SQL</a:t>
            </a:r>
            <a:r>
              <a:rPr kumimoji="1" lang="ja-JP" altLang="en-US" sz="2000" dirty="0">
                <a:solidFill>
                  <a:schemeClr val="tx1"/>
                </a:solidFill>
                <a:latin typeface="Meiryo UI" panose="020B0604030504040204" pitchFamily="50" charset="-128"/>
                <a:ea typeface="Meiryo UI" panose="020B0604030504040204" pitchFamily="50" charset="-128"/>
              </a:rPr>
              <a:t>インジェクション</a:t>
            </a:r>
          </a:p>
        </p:txBody>
      </p:sp>
      <p:sp>
        <p:nvSpPr>
          <p:cNvPr id="5" name="吹き出し: 角を丸めた四角形 4">
            <a:extLst>
              <a:ext uri="{FF2B5EF4-FFF2-40B4-BE49-F238E27FC236}">
                <a16:creationId xmlns:a16="http://schemas.microsoft.com/office/drawing/2014/main" id="{5192F0B3-8500-4CAE-9204-2854BD959C4B}"/>
              </a:ext>
            </a:extLst>
          </p:cNvPr>
          <p:cNvSpPr/>
          <p:nvPr/>
        </p:nvSpPr>
        <p:spPr>
          <a:xfrm>
            <a:off x="9380739" y="3951035"/>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認証</a:t>
            </a:r>
          </a:p>
        </p:txBody>
      </p:sp>
      <p:sp>
        <p:nvSpPr>
          <p:cNvPr id="7" name="吹き出し: 角を丸めた四角形 6">
            <a:extLst>
              <a:ext uri="{FF2B5EF4-FFF2-40B4-BE49-F238E27FC236}">
                <a16:creationId xmlns:a16="http://schemas.microsoft.com/office/drawing/2014/main" id="{FC581132-494D-4B09-9B88-61FA58143795}"/>
              </a:ext>
            </a:extLst>
          </p:cNvPr>
          <p:cNvSpPr/>
          <p:nvPr/>
        </p:nvSpPr>
        <p:spPr>
          <a:xfrm>
            <a:off x="9380739" y="497714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アクセス制限</a:t>
            </a:r>
          </a:p>
        </p:txBody>
      </p:sp>
      <p:sp>
        <p:nvSpPr>
          <p:cNvPr id="8" name="吹き出し: 角を丸めた四角形 7">
            <a:extLst>
              <a:ext uri="{FF2B5EF4-FFF2-40B4-BE49-F238E27FC236}">
                <a16:creationId xmlns:a16="http://schemas.microsoft.com/office/drawing/2014/main" id="{C4EE6E66-78CB-4533-9CA6-0534C2389FAD}"/>
              </a:ext>
            </a:extLst>
          </p:cNvPr>
          <p:cNvSpPr/>
          <p:nvPr/>
        </p:nvSpPr>
        <p:spPr>
          <a:xfrm>
            <a:off x="6693022" y="5003064"/>
            <a:ext cx="2169623" cy="833120"/>
          </a:xfrm>
          <a:prstGeom prst="wedgeRoundRectCallout">
            <a:avLst>
              <a:gd name="adj1" fmla="val 20341"/>
              <a:gd name="adj2" fmla="val -6723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アクセスログ</a:t>
            </a:r>
          </a:p>
        </p:txBody>
      </p:sp>
    </p:spTree>
    <p:extLst>
      <p:ext uri="{BB962C8B-B14F-4D97-AF65-F5344CB8AC3E}">
        <p14:creationId xmlns:p14="http://schemas.microsoft.com/office/powerpoint/2010/main" val="31252575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スケーラビリティを実現するためクラウド（</a:t>
            </a:r>
            <a:r>
              <a:rPr kumimoji="1" lang="en-US" altLang="ja-JP" sz="2000" dirty="0">
                <a:latin typeface="Meiryo UI" panose="020B0604030504040204" pitchFamily="50" charset="-128"/>
                <a:ea typeface="Meiryo UI" panose="020B0604030504040204" pitchFamily="50" charset="-128"/>
              </a:rPr>
              <a:t>AWS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Azure</a:t>
            </a:r>
            <a:r>
              <a:rPr kumimoji="1" lang="ja-JP" altLang="en-US" sz="2000" dirty="0">
                <a:latin typeface="Meiryo UI" panose="020B0604030504040204" pitchFamily="50" charset="-128"/>
                <a:ea typeface="Meiryo UI" panose="020B0604030504040204" pitchFamily="50" charset="-128"/>
              </a:rPr>
              <a:t>）を活用します。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クラウドを前提とし、クラウドの伸縮性をフル活用できるように構築されたアプリケーションを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クラウドネイティブアプリケーションと言います。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Twelve-Factor App</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https://12factor.net/ja/</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Software as a Service</a:t>
            </a:r>
            <a:r>
              <a:rPr kumimoji="1" lang="ja-JP" altLang="en-US" sz="2000" dirty="0">
                <a:latin typeface="Meiryo UI" panose="020B0604030504040204" pitchFamily="50" charset="-128"/>
                <a:ea typeface="Meiryo UI" panose="020B0604030504040204" pitchFamily="50" charset="-128"/>
              </a:rPr>
              <a:t>を作り上げるための方法論</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スケーラビリティ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118</a:t>
            </a:fld>
            <a:endParaRPr kumimoji="1" lang="ja-JP" altLang="en-US" dirty="0"/>
          </a:p>
        </p:txBody>
      </p:sp>
    </p:spTree>
    <p:extLst>
      <p:ext uri="{BB962C8B-B14F-4D97-AF65-F5344CB8AC3E}">
        <p14:creationId xmlns:p14="http://schemas.microsoft.com/office/powerpoint/2010/main" val="414616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119</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120</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121</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122</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123</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124</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125</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126</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err="1">
                <a:solidFill>
                  <a:schemeClr val="bg1"/>
                </a:solidFill>
                <a:latin typeface="Meiryo UI" panose="020B0604030504040204" pitchFamily="50" charset="-128"/>
                <a:ea typeface="Meiryo UI" panose="020B0604030504040204" pitchFamily="50" charset="-128"/>
              </a:rPr>
              <a:t>Nablarch</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Tree>
    <p:extLst>
      <p:ext uri="{BB962C8B-B14F-4D97-AF65-F5344CB8AC3E}">
        <p14:creationId xmlns:p14="http://schemas.microsoft.com/office/powerpoint/2010/main" val="329186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10" name="図 9">
            <a:extLst>
              <a:ext uri="{FF2B5EF4-FFF2-40B4-BE49-F238E27FC236}">
                <a16:creationId xmlns:a16="http://schemas.microsoft.com/office/drawing/2014/main" id="{F0431BBF-FCFB-4C90-A969-B2744A1417F4}"/>
              </a:ext>
            </a:extLst>
          </p:cNvPr>
          <p:cNvPicPr>
            <a:picLocks noChangeAspect="1"/>
          </p:cNvPicPr>
          <p:nvPr/>
        </p:nvPicPr>
        <p:blipFill>
          <a:blip r:embed="rId2"/>
          <a:stretch>
            <a:fillRect/>
          </a:stretch>
        </p:blipFill>
        <p:spPr>
          <a:xfrm>
            <a:off x="7938052" y="1726246"/>
            <a:ext cx="3246584" cy="1702754"/>
          </a:xfrm>
          <a:prstGeom prst="rect">
            <a:avLst/>
          </a:prstGeom>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111" y="3291379"/>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627457" y="3220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4" y="2293354"/>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10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2" name="テキスト ボックス 1">
            <a:extLst>
              <a:ext uri="{FF2B5EF4-FFF2-40B4-BE49-F238E27FC236}">
                <a16:creationId xmlns:a16="http://schemas.microsoft.com/office/drawing/2014/main" id="{51039EB8-DC22-4018-9935-C78C72BEB331}"/>
              </a:ext>
            </a:extLst>
          </p:cNvPr>
          <p:cNvSpPr txBox="1"/>
          <p:nvPr/>
        </p:nvSpPr>
        <p:spPr>
          <a:xfrm>
            <a:off x="4868726" y="3429000"/>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：パス</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96851"/>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305428"/>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76411" y="2914702"/>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6" y="2322206"/>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2914702"/>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877306" y="1505678"/>
            <a:ext cx="3598877" cy="46628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CREATE </a:t>
            </a:r>
            <a:r>
              <a:rPr kumimoji="0" lang="ja-JP" altLang="ja-JP" sz="900" b="0" i="0" u="none" strike="noStrike" cap="none" normalizeH="0" baseline="0" dirty="0">
                <a:ln>
                  <a:noFill/>
                </a:ln>
                <a:solidFill>
                  <a:srgbClr val="080808"/>
                </a:solidFill>
                <a:effectLst/>
                <a:latin typeface="Arial Unicode MS"/>
                <a:ea typeface="JetBrains Mono"/>
              </a:rPr>
              <a:t>SEQUENCE 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INCREMENT </a:t>
            </a:r>
            <a:r>
              <a:rPr kumimoji="0" lang="ja-JP" altLang="ja-JP" sz="900" b="0" i="0" u="none" strike="noStrike" cap="none" normalizeH="0" baseline="0" dirty="0">
                <a:ln>
                  <a:noFill/>
                </a:ln>
                <a:solidFill>
                  <a:srgbClr val="0033B3"/>
                </a:solidFill>
                <a:effectLst/>
                <a:latin typeface="Arial Unicode MS"/>
                <a:ea typeface="JetBrains Mono"/>
              </a:rPr>
              <a:t>BY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MAXVALUE </a:t>
            </a:r>
            <a:r>
              <a:rPr kumimoji="0" lang="ja-JP" altLang="ja-JP" sz="900" b="0" i="0" u="none" strike="noStrike" cap="none" normalizeH="0" baseline="0" dirty="0">
                <a:ln>
                  <a:noFill/>
                </a:ln>
                <a:solidFill>
                  <a:srgbClr val="1750EB"/>
                </a:solidFill>
                <a:effectLst/>
                <a:latin typeface="Arial Unicode MS"/>
                <a:ea typeface="JetBrains Mono"/>
              </a:rPr>
              <a:t>9223372036854775807</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START </a:t>
            </a:r>
            <a:r>
              <a:rPr kumimoji="0" lang="ja-JP" altLang="ja-JP" sz="900" b="0" i="0" u="none" strike="noStrike" cap="none" normalizeH="0" baseline="0" dirty="0">
                <a:ln>
                  <a:noFill/>
                </a:ln>
                <a:solidFill>
                  <a:srgbClr val="0033B3"/>
                </a:solidFill>
                <a:effectLst/>
                <a:latin typeface="Arial Unicode MS"/>
                <a:ea typeface="JetBrains Mono"/>
              </a:rPr>
              <a:t>WITH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 </a:t>
            </a:r>
            <a:r>
              <a:rPr kumimoji="0" lang="ja-JP" altLang="ja-JP" sz="900" b="0" i="0" u="none" strike="noStrike" cap="none" normalizeH="0" baseline="0" dirty="0">
                <a:ln>
                  <a:noFill/>
                </a:ln>
                <a:solidFill>
                  <a:srgbClr val="080808"/>
                </a:solidFill>
                <a:effectLst/>
                <a:latin typeface="Arial Unicode MS"/>
                <a:ea typeface="JetBrains Mono"/>
              </a:rPr>
              <a:t>CYCLE;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account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password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user_profile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name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todo_id   BIGINT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completed BOOLEAN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260336"/>
            <a:ext cx="2310971"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org.junit.jupiter.api.Assertions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SampleTest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Assertions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assertTrue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85000"/>
                </a:schemeClr>
              </a:solidFill>
            </a:endParaRPr>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 ToDo</a:t>
            </a:r>
            <a:r>
              <a:rPr kumimoji="1" lang="ja-JP" altLang="en-US" sz="2000" dirty="0">
                <a:highlight>
                  <a:srgbClr val="FFFF00"/>
                </a:highlight>
                <a:latin typeface="Meiryo UI" panose="020B0604030504040204" pitchFamily="50" charset="-128"/>
                <a:ea typeface="Meiryo UI" panose="020B0604030504040204" pitchFamily="50" charset="-128"/>
              </a:rPr>
              <a:t>状態更新</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732862204"/>
              </p:ext>
            </p:extLst>
          </p:nvPr>
        </p:nvGraphicFramePr>
        <p:xfrm>
          <a:off x="5732610" y="2326923"/>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状態更新</a:t>
                      </a:r>
                    </a:p>
                  </a:txBody>
                  <a:tcPr/>
                </a:tc>
                <a:extLst>
                  <a:ext uri="{0D108BD9-81ED-4DB2-BD59-A6C34878D82A}">
                    <a16:rowId xmlns:a16="http://schemas.microsoft.com/office/drawing/2014/main" val="2226807050"/>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1" y="2413337"/>
            <a:ext cx="20711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value)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value </a:t>
            </a:r>
            <a:r>
              <a:rPr kumimoji="0" lang="ja-JP" altLang="ja-JP" sz="900" b="0" i="0" u="none" strike="noStrike" cap="none" normalizeH="0" baseline="0" dirty="0">
                <a:ln>
                  <a:noFill/>
                </a:ln>
                <a:solidFill>
                  <a:srgbClr val="080808"/>
                </a:solidFill>
                <a:effectLst/>
                <a:latin typeface="Arial Unicode MS"/>
                <a:ea typeface="JetBrains Mono"/>
              </a:rPr>
              <a:t>= 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21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C630B9D5-21F9-4965-BE3B-F869388BAEDB}"/>
              </a:ext>
            </a:extLst>
          </p:cNvPr>
          <p:cNvSpPr txBox="1"/>
          <p:nvPr/>
        </p:nvSpPr>
        <p:spPr>
          <a:xfrm>
            <a:off x="7403202" y="297797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8157196" y="2090784"/>
            <a:ext cx="3446669"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status </a:t>
            </a:r>
            <a:r>
              <a:rPr kumimoji="0" lang="ja-JP" altLang="ja-JP" sz="900" b="0" i="0" u="none" strike="noStrike" cap="none" normalizeH="0" baseline="0" dirty="0">
                <a:ln>
                  <a:noFill/>
                </a:ln>
                <a:solidFill>
                  <a:srgbClr val="080808"/>
                </a:solidFill>
                <a:effectLst/>
                <a:latin typeface="Arial Unicode MS"/>
                <a:ea typeface="JetBrains Mono"/>
              </a:rPr>
              <a:t>= 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0627A"/>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0627A"/>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1783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一覧表示の作成</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Tree>
    <p:extLst>
      <p:ext uri="{BB962C8B-B14F-4D97-AF65-F5344CB8AC3E}">
        <p14:creationId xmlns:p14="http://schemas.microsoft.com/office/powerpoint/2010/main" val="307292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2490281" y="1579851"/>
            <a:ext cx="273995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summary</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&gt;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tags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operationId</a:t>
            </a:r>
            <a:r>
              <a:rPr kumimoji="0" lang="ja-JP" altLang="ja-JP" sz="900" b="0" i="0" u="none" strike="noStrike" cap="none" normalizeH="0" baseline="0" dirty="0">
                <a:ln>
                  <a:noFill/>
                </a:ln>
                <a:solidFill>
                  <a:srgbClr val="080808"/>
                </a:solidFill>
                <a:effectLst/>
                <a:latin typeface="Arial Unicode MS"/>
                <a:ea typeface="JetBrains Mono"/>
              </a:rPr>
              <a:t>: getTodos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responses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'200'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OK</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array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items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$ref</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'#/components/schemas/Todo'</a:t>
            </a:r>
            <a:br>
              <a:rPr kumimoji="0" lang="ja-JP" altLang="ja-JP" sz="900" b="0" i="0" u="none" strike="noStrike" cap="none" normalizeH="0" baseline="0" dirty="0">
                <a:ln>
                  <a:noFill/>
                </a:ln>
                <a:solidFill>
                  <a:srgbClr val="067D17"/>
                </a:solidFill>
                <a:effectLst/>
                <a:latin typeface="Arial Unicode MS"/>
                <a:ea typeface="JetBrains Mono"/>
              </a:rPr>
            </a:br>
            <a:r>
              <a:rPr kumimoji="0" lang="ja-JP" altLang="ja-JP" sz="900" b="0" i="0" u="none" strike="noStrike" cap="none" normalizeH="0" baseline="0" dirty="0">
                <a:ln>
                  <a:noFill/>
                </a:ln>
                <a:solidFill>
                  <a:srgbClr val="067D17"/>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2001</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true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2002</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'403'</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Forbidden</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6498077" y="2070031"/>
            <a:ext cx="2237362"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components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title</a:t>
            </a:r>
            <a:r>
              <a:rPr kumimoji="0" lang="ja-JP" altLang="ja-JP" sz="900" b="0" i="0" u="none" strike="noStrike" cap="none" normalizeH="0" baseline="0" dirty="0">
                <a:ln>
                  <a:noFill/>
                </a:ln>
                <a:solidFill>
                  <a:srgbClr val="080808"/>
                </a:solidFill>
                <a:effectLst/>
                <a:latin typeface="Arial Unicode MS"/>
                <a:ea typeface="JetBrains Mono"/>
              </a:rPr>
              <a:t>: 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object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properties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integer</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Arial Unicode MS"/>
                <a:ea typeface="JetBrains Mono"/>
              </a:rPr>
              <a: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string</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boolean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completed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additionalProperties</a:t>
            </a:r>
            <a:r>
              <a:rPr kumimoji="0" lang="ja-JP" altLang="ja-JP" sz="900" b="0" i="0" u="none" strike="noStrike" cap="none" normalizeH="0" baseline="0" dirty="0">
                <a:ln>
                  <a:noFill/>
                </a:ln>
                <a:solidFill>
                  <a:srgbClr val="080808"/>
                </a:solidFill>
                <a:effectLst/>
                <a:latin typeface="Arial Unicode MS"/>
                <a:ea typeface="JetBrains Mono"/>
              </a:rPr>
              <a:t>: false</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316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91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77271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2070674"/>
            <a:ext cx="5077838"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936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2070674"/>
            <a:ext cx="5077838" cy="31393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157877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9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16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.collect(Collectors.</a:t>
            </a:r>
            <a:r>
              <a:rPr kumimoji="0" lang="ja-JP" altLang="ja-JP" sz="900" b="0" i="1" u="none" strike="noStrike" cap="none" normalizeH="0" baseline="0" dirty="0">
                <a:ln>
                  <a:noFill/>
                </a:ln>
                <a:solidFill>
                  <a:schemeClr val="bg1">
                    <a:lumMod val="65000"/>
                  </a:schemeClr>
                </a:solidFill>
                <a:effectLst/>
                <a:latin typeface="Arial Unicode MS"/>
                <a:ea typeface="JetBrains Mono"/>
              </a:rPr>
              <a:t>toList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this.id = id.value();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COMPLETED</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7554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670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TodosAction</a:t>
            </a:r>
            <a:r>
              <a:rPr kumimoji="1" lang="ja-JP" altLang="en-US" sz="2800" b="1" dirty="0">
                <a:latin typeface="Meiryo UI" panose="020B0604030504040204" pitchFamily="50" charset="-128"/>
                <a:ea typeface="Meiryo UI" panose="020B0604030504040204" pitchFamily="50" charset="-128"/>
              </a:rPr>
              <a:t>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effectLst/>
                <a:latin typeface="Arial Unicode MS"/>
                <a:ea typeface="JetBrains Mono"/>
              </a:rPr>
              <a:t>}</a:t>
            </a:r>
            <a:endParaRPr kumimoji="0" lang="ja-JP" altLang="ja-JP"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7506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の実装は難しいですか？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258519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一覧表示のテスト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408244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dirty="0"/>
          </a:p>
        </p:txBody>
      </p:sp>
      <p:sp>
        <p:nvSpPr>
          <p:cNvPr id="8" name="Rectangle 3">
            <a:extLst>
              <a:ext uri="{FF2B5EF4-FFF2-40B4-BE49-F238E27FC236}">
                <a16:creationId xmlns:a16="http://schemas.microsoft.com/office/drawing/2014/main" id="{5D2D09BD-22AC-4AEB-B8DE-58A8BFC55E3A}"/>
              </a:ext>
            </a:extLst>
          </p:cNvPr>
          <p:cNvSpPr>
            <a:spLocks noChangeArrowheads="1"/>
          </p:cNvSpPr>
          <p:nvPr/>
        </p:nvSpPr>
        <p:spPr bwMode="auto">
          <a:xfrm>
            <a:off x="6567792" y="141094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401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dirty="0"/>
          </a:p>
        </p:txBody>
      </p:sp>
      <p:sp>
        <p:nvSpPr>
          <p:cNvPr id="11" name="Rectangle 3">
            <a:extLst>
              <a:ext uri="{FF2B5EF4-FFF2-40B4-BE49-F238E27FC236}">
                <a16:creationId xmlns:a16="http://schemas.microsoft.com/office/drawing/2014/main" id="{87ECE165-9F24-4F12-BCEF-9E71732A9A7A}"/>
              </a:ext>
            </a:extLst>
          </p:cNvPr>
          <p:cNvSpPr>
            <a:spLocks noChangeArrowheads="1"/>
          </p:cNvSpPr>
          <p:nvPr/>
        </p:nvSpPr>
        <p:spPr bwMode="auto">
          <a:xfrm>
            <a:off x="6567792" y="141094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179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7045668" y="1056369"/>
            <a:ext cx="4558197"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com.jayway.jsonpath.matchers.JsonPathMatchers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org.hamcrest.MatcherAssert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 body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3783937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09DB351-6805-425F-9C94-E2AD0881DCC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25DE13C-6BBE-4D04-80B1-8A3FFB069D8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を利用して、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レスポンスとして返された</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に対して次の検証をします。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配列の要素数が</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番目の値と同じである</a:t>
            </a:r>
          </a:p>
          <a:p>
            <a:pPr>
              <a:lnSpc>
                <a:spcPts val="3200"/>
              </a:lnSpc>
            </a:pPr>
            <a:r>
              <a:rPr kumimoji="1" lang="ja-JP" altLang="en-US" sz="2000" dirty="0">
                <a:latin typeface="Meiryo UI" panose="020B0604030504040204" pitchFamily="50" charset="-128"/>
                <a:ea typeface="Meiryo UI" panose="020B0604030504040204" pitchFamily="50" charset="-128"/>
              </a:rPr>
              <a:t>－ 配列の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番目が、ダミーデータの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番目と値と同じである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JsonPath</a:t>
            </a:r>
            <a:r>
              <a:rPr kumimoji="1" lang="ja-JP" altLang="en-US" sz="2000" dirty="0">
                <a:latin typeface="Meiryo UI" panose="020B0604030504040204" pitchFamily="50" charset="-128"/>
                <a:ea typeface="Meiryo UI" panose="020B0604030504040204" pitchFamily="50" charset="-128"/>
              </a:rPr>
              <a:t>ではルート要素を</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レスポンスボディの検証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dirty="0"/>
          </a:p>
        </p:txBody>
      </p:sp>
      <p:sp>
        <p:nvSpPr>
          <p:cNvPr id="2" name="Rectangle 1">
            <a:extLst>
              <a:ext uri="{FF2B5EF4-FFF2-40B4-BE49-F238E27FC236}">
                <a16:creationId xmlns:a16="http://schemas.microsoft.com/office/drawing/2014/main" id="{CD7235B2-25A6-4F51-82E9-E133777BC957}"/>
              </a:ext>
            </a:extLst>
          </p:cNvPr>
          <p:cNvSpPr>
            <a:spLocks noChangeArrowheads="1"/>
          </p:cNvSpPr>
          <p:nvPr/>
        </p:nvSpPr>
        <p:spPr bwMode="auto">
          <a:xfrm>
            <a:off x="7045668" y="1056369"/>
            <a:ext cx="4558197" cy="493981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com.jayway.jsonpath.matchers.JsonPathMatchers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org.hamcrest.MatcherAssert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static </a:t>
            </a:r>
            <a:r>
              <a:rPr kumimoji="0" lang="ja-JP" altLang="ja-JP" sz="900" b="0" i="0" u="none" strike="noStrike" cap="none" normalizeH="0" baseline="0" dirty="0">
                <a:ln>
                  <a:noFill/>
                </a:ln>
                <a:solidFill>
                  <a:srgbClr val="000000"/>
                </a:solidFill>
                <a:effectLst/>
                <a:latin typeface="Arial Unicode MS"/>
                <a:ea typeface="JetBrains Mono"/>
              </a:rPr>
              <a:t>org.hamcrest.Matchers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 body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.getBodyString();</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hasSize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2002</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assertThat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body</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hasJsonPath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"$[0].completed"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080808"/>
                </a:solidFill>
                <a:effectLst/>
                <a:latin typeface="Arial Unicode MS"/>
                <a:ea typeface="JetBrains Mono"/>
              </a:rPr>
              <a:t>equalTo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false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96094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dirty="0"/>
          </a:p>
        </p:txBody>
      </p:sp>
      <p:sp>
        <p:nvSpPr>
          <p:cNvPr id="10" name="Rectangle 1">
            <a:extLst>
              <a:ext uri="{FF2B5EF4-FFF2-40B4-BE49-F238E27FC236}">
                <a16:creationId xmlns:a16="http://schemas.microsoft.com/office/drawing/2014/main" id="{D44D6392-4AE1-45DA-B0C2-E688E6F713E2}"/>
              </a:ext>
            </a:extLst>
          </p:cNvPr>
          <p:cNvSpPr>
            <a:spLocks noChangeArrowheads="1"/>
          </p:cNvSpPr>
          <p:nvPr/>
        </p:nvSpPr>
        <p:spPr bwMode="auto">
          <a:xfrm>
            <a:off x="6281612" y="431823"/>
            <a:ext cx="469846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com.example.openapi.OpenApiValidator</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(true)));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(false)));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"getTodos"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81570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4F0500-7710-4E1C-A367-EEA21498CCB1}"/>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5FAC427-04E5-4F5E-974D-2F403727E60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ドキュメントに記述したレスポンスの定義と、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実際のレスポンスの内容が一致しているか検証します。</a:t>
            </a: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によりフロントエンドと</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認識を合わせているため、この検証は重要です。</a:t>
            </a:r>
          </a:p>
          <a:p>
            <a:pPr>
              <a:lnSpc>
                <a:spcPts val="3200"/>
              </a:lnSpc>
            </a:pPr>
            <a:endParaRPr kumimoji="1" lang="ja-JP" altLang="en-US"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ドキュメントの解析や検証ができる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OpenAPI4J</a:t>
            </a:r>
            <a:r>
              <a:rPr kumimoji="1" lang="ja-JP" altLang="en-US" sz="2000" dirty="0">
                <a:latin typeface="Meiryo UI" panose="020B0604030504040204" pitchFamily="50" charset="-128"/>
                <a:ea typeface="Meiryo UI" panose="020B0604030504040204" pitchFamily="50" charset="-128"/>
              </a:rPr>
              <a:t>を使用してレスポンス検証用の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0" lang="ja-JP" altLang="ja-JP" sz="2000" b="0" i="0" u="none" strike="noStrike" cap="none" normalizeH="0" baseline="0" dirty="0">
                <a:ln>
                  <a:noFill/>
                </a:ln>
                <a:solidFill>
                  <a:srgbClr val="080808"/>
                </a:solidFill>
                <a:effectLst/>
                <a:latin typeface="Arial Unicode MS"/>
                <a:ea typeface="JetBrains Mono"/>
              </a:rPr>
              <a:t>OpenApiValidator</a:t>
            </a:r>
            <a:r>
              <a:rPr kumimoji="1" lang="ja-JP" altLang="en-US"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rPr>
              <a:t>を提供しているので、</a:t>
            </a:r>
            <a:endParaRPr kumimoji="1" lang="en-US" altLang="ja-JP" sz="2000" b="0" i="0" u="none" strike="noStrike" cap="none" normalizeH="0" baseline="0" dirty="0">
              <a:ln>
                <a:noFill/>
              </a:ln>
              <a:solidFill>
                <a:srgbClr val="080808"/>
              </a:solidFill>
              <a:effectLst/>
              <a:latin typeface="Meiryo UI" panose="020B0604030504040204" pitchFamily="50" charset="-128"/>
              <a:ea typeface="Meiryo UI" panose="020B0604030504040204" pitchFamily="50" charset="-128"/>
            </a:endParaRPr>
          </a:p>
          <a:p>
            <a:pPr>
              <a:lnSpc>
                <a:spcPts val="3200"/>
              </a:lnSpc>
            </a:pPr>
            <a:r>
              <a:rPr kumimoji="1" lang="ja-JP" altLang="en-US" sz="2000" dirty="0">
                <a:solidFill>
                  <a:srgbClr val="080808"/>
                </a:solidFill>
                <a:latin typeface="Meiryo UI" panose="020B0604030504040204" pitchFamily="50" charset="-128"/>
                <a:ea typeface="Meiryo UI" panose="020B0604030504040204" pitchFamily="50" charset="-128"/>
              </a:rPr>
              <a:t>それを使ってテストします。</a:t>
            </a:r>
            <a:endParaRPr kumimoji="1" lang="ja-JP" altLang="en-US"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による型の検証</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dirty="0"/>
          </a:p>
        </p:txBody>
      </p:sp>
      <p:sp>
        <p:nvSpPr>
          <p:cNvPr id="8" name="Rectangle 1">
            <a:extLst>
              <a:ext uri="{FF2B5EF4-FFF2-40B4-BE49-F238E27FC236}">
                <a16:creationId xmlns:a16="http://schemas.microsoft.com/office/drawing/2014/main" id="{0A9B2378-4E21-4410-AEB4-448E23C19A37}"/>
              </a:ext>
            </a:extLst>
          </p:cNvPr>
          <p:cNvSpPr>
            <a:spLocks noChangeArrowheads="1"/>
          </p:cNvSpPr>
          <p:nvPr/>
        </p:nvSpPr>
        <p:spPr bwMode="auto">
          <a:xfrm>
            <a:off x="6281612" y="431823"/>
            <a:ext cx="4698460" cy="618630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com.example.openapi.OpenApiValidator</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nablarch.fw.web.HttpResponse;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nablarch.fw.web.RestMockHttpRequest;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nablarch.test.core.http.SimpleRestTestSupport;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org.junit.Test;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org.openapi4j.core.validation.ValidationException;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java.nio.file.Paths;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com.jayway.jsonpath.matchers.JsonPathMatchers.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org.hamcrest.MatcherAssert.</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static org.hamcrest.Matchers.</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RestApiTest extends SimpleRestTestSupport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static </a:t>
            </a:r>
            <a:r>
              <a:rPr kumimoji="0" lang="ja-JP" altLang="ja-JP" sz="900" b="0" i="0" u="none" strike="noStrike" cap="none" normalizeH="0" baseline="0" dirty="0">
                <a:ln>
                  <a:noFill/>
                </a:ln>
                <a:solidFill>
                  <a:srgbClr val="000000"/>
                </a:solidFill>
                <a:effectLst/>
                <a:latin typeface="Arial Unicode MS"/>
                <a:ea typeface="JetBrains Mono"/>
              </a:rPr>
              <a:t>OpenApiValidator </a:t>
            </a:r>
            <a:r>
              <a:rPr kumimoji="0" lang="ja-JP" altLang="ja-JP" sz="900" b="0" i="1" u="none" strike="noStrike" cap="none" normalizeH="0" baseline="0" dirty="0">
                <a:ln>
                  <a:noFill/>
                </a:ln>
                <a:solidFill>
                  <a:srgbClr val="871094"/>
                </a:solidFill>
                <a:effectLst/>
                <a:latin typeface="Arial Unicode MS"/>
                <a:ea typeface="JetBrains Mono"/>
              </a:rPr>
              <a:t>openApiValidator</a:t>
            </a:r>
            <a:br>
              <a:rPr kumimoji="0" lang="ja-JP" altLang="ja-JP" sz="900" b="0" i="1" u="none" strike="noStrike" cap="none" normalizeH="0" baseline="0" dirty="0">
                <a:ln>
                  <a:noFill/>
                </a:ln>
                <a:solidFill>
                  <a:srgbClr val="871094"/>
                </a:solidFill>
                <a:effectLst/>
                <a:latin typeface="Arial Unicode MS"/>
                <a:ea typeface="JetBrains Mono"/>
              </a:rPr>
            </a:br>
            <a:r>
              <a:rPr kumimoji="0" lang="ja-JP" altLang="ja-JP" sz="900" b="0" i="1" u="none" strike="noStrike" cap="none" normalizeH="0" baseline="0" dirty="0">
                <a:ln>
                  <a:noFill/>
                </a:ln>
                <a:solidFill>
                  <a:srgbClr val="871094"/>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OpenApiValidator(</a:t>
            </a:r>
            <a:r>
              <a:rPr kumimoji="0" lang="ja-JP" altLang="ja-JP" sz="900" b="0" i="0" u="none" strike="noStrike" cap="none" normalizeH="0" baseline="0" dirty="0">
                <a:ln>
                  <a:noFill/>
                </a:ln>
                <a:solidFill>
                  <a:srgbClr val="000000"/>
                </a:solidFill>
                <a:effectLst/>
                <a:latin typeface="Arial Unicode MS"/>
                <a:ea typeface="JetBrains Mono"/>
              </a:rPr>
              <a:t>Paths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"rest-api-specification/openapi.yaml"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void RESTAPI</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chemeClr val="bg1">
                    <a:lumMod val="65000"/>
                  </a:schemeClr>
                </a:solidFill>
                <a:effectLst/>
                <a:latin typeface="Arial Unicode MS"/>
                <a:ea typeface="JetBrains Mono"/>
              </a:rPr>
              <a:t>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throws </a:t>
            </a:r>
            <a:r>
              <a:rPr kumimoji="0" lang="ja-JP" altLang="ja-JP" sz="900" b="0" i="0" u="none" strike="noStrike" cap="none" normalizeH="0" baseline="0" dirty="0">
                <a:ln>
                  <a:noFill/>
                </a:ln>
                <a:solidFill>
                  <a:srgbClr val="000000"/>
                </a:solidFill>
                <a:effectLst/>
                <a:latin typeface="Arial Unicode MS"/>
                <a:ea typeface="JetBrains Mono"/>
              </a:rPr>
              <a:t>ValidationException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RestMockHttpRequest request = get("/api/todos");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 response = sendRequest(request);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assertStatusCode("ToDo</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chemeClr val="bg1">
                    <a:lumMod val="65000"/>
                  </a:schemeClr>
                </a:solidFill>
                <a:effectLst/>
                <a:latin typeface="Arial Unicode MS"/>
                <a:ea typeface="JetBrains Mono"/>
              </a:rPr>
              <a:t>", HttpResponse.Status.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OK</a:t>
            </a:r>
            <a:r>
              <a:rPr kumimoji="0" lang="ja-JP" altLang="ja-JP" sz="900" b="0" i="0" u="none" strike="noStrike" cap="none" normalizeH="0" baseline="0" dirty="0">
                <a:ln>
                  <a:noFill/>
                </a:ln>
                <a:solidFill>
                  <a:schemeClr val="bg1">
                    <a:lumMod val="65000"/>
                  </a:schemeClr>
                </a:solidFill>
                <a:effectLst/>
                <a:latin typeface="Arial Unicode MS"/>
                <a:ea typeface="JetBrains Mono"/>
              </a:rPr>
              <a:t>, response);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String body = response.getBodyString();</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hasSize</a:t>
            </a:r>
            <a:r>
              <a:rPr kumimoji="0" lang="ja-JP" altLang="ja-JP" sz="900" b="0" i="0" u="none" strike="noStrike" cap="none" normalizeH="0" baseline="0" dirty="0">
                <a:ln>
                  <a:noFill/>
                </a:ln>
                <a:solidFill>
                  <a:schemeClr val="bg1">
                    <a:lumMod val="65000"/>
                  </a:schemeClr>
                </a:solidFill>
                <a:effectLst/>
                <a:latin typeface="Arial Unicode MS"/>
                <a:ea typeface="JetBrains Mono"/>
              </a:rPr>
              <a:t>(2)));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("$[0].completed",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(true)));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("$[1].id",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(2002)));</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("$[1].text",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r>
              <a:rPr kumimoji="0" lang="ja-JP" altLang="ja-JP" sz="900" b="0" i="0" u="none" strike="noStrike" cap="none" normalizeH="0" baseline="0" dirty="0">
                <a:ln>
                  <a:noFill/>
                </a:ln>
                <a:solidFill>
                  <a:schemeClr val="bg1">
                    <a:lumMod val="65000"/>
                  </a:schemeClr>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ja-JP" sz="900" b="0" i="1" u="none" strike="noStrike" cap="none" normalizeH="0" baseline="0" dirty="0">
                <a:ln>
                  <a:noFill/>
                </a:ln>
                <a:solidFill>
                  <a:schemeClr val="bg1">
                    <a:lumMod val="65000"/>
                  </a:schemeClr>
                </a:solidFill>
                <a:effectLst/>
                <a:latin typeface="Arial Unicode MS"/>
                <a:ea typeface="JetBrains Mono"/>
              </a:rPr>
              <a:t>assertThat</a:t>
            </a:r>
            <a:r>
              <a:rPr kumimoji="0" lang="ja-JP" altLang="ja-JP" sz="900" b="0" i="0" u="none" strike="noStrike" cap="none" normalizeH="0" baseline="0" dirty="0">
                <a:ln>
                  <a:noFill/>
                </a:ln>
                <a:solidFill>
                  <a:schemeClr val="bg1">
                    <a:lumMod val="65000"/>
                  </a:schemeClr>
                </a:solidFill>
                <a:effectLst/>
                <a:latin typeface="Arial Unicode MS"/>
                <a:ea typeface="JetBrains Mono"/>
              </a:rPr>
              <a:t>(body, </a:t>
            </a:r>
            <a:r>
              <a:rPr kumimoji="0" lang="ja-JP" altLang="ja-JP" sz="900" b="0" i="1" u="none" strike="noStrike" cap="none" normalizeH="0" baseline="0" dirty="0">
                <a:ln>
                  <a:noFill/>
                </a:ln>
                <a:solidFill>
                  <a:schemeClr val="bg1">
                    <a:lumMod val="65000"/>
                  </a:schemeClr>
                </a:solidFill>
                <a:effectLst/>
                <a:latin typeface="Arial Unicode MS"/>
                <a:ea typeface="JetBrains Mono"/>
              </a:rPr>
              <a:t>hasJsonPath</a:t>
            </a:r>
            <a:r>
              <a:rPr kumimoji="0" lang="ja-JP" altLang="ja-JP" sz="900" b="0" i="0" u="none" strike="noStrike" cap="none" normalizeH="0" baseline="0" dirty="0">
                <a:ln>
                  <a:noFill/>
                </a:ln>
                <a:solidFill>
                  <a:schemeClr val="bg1">
                    <a:lumMod val="65000"/>
                  </a:schemeClr>
                </a:solidFill>
                <a:effectLst/>
                <a:latin typeface="Arial Unicode MS"/>
                <a:ea typeface="JetBrains Mono"/>
              </a:rPr>
              <a:t>("$[1].completed", </a:t>
            </a:r>
            <a:r>
              <a:rPr kumimoji="0" lang="ja-JP" altLang="ja-JP" sz="900" b="0" i="1" u="none" strike="noStrike" cap="none" normalizeH="0" baseline="0" dirty="0">
                <a:ln>
                  <a:noFill/>
                </a:ln>
                <a:solidFill>
                  <a:schemeClr val="bg1">
                    <a:lumMod val="65000"/>
                  </a:schemeClr>
                </a:solidFill>
                <a:effectLst/>
                <a:latin typeface="Arial Unicode MS"/>
                <a:ea typeface="JetBrains Mono"/>
              </a:rPr>
              <a:t>equalTo</a:t>
            </a:r>
            <a:r>
              <a:rPr kumimoji="0" lang="ja-JP" altLang="ja-JP" sz="900" b="0" i="0" u="none" strike="noStrike" cap="none" normalizeH="0" baseline="0" dirty="0">
                <a:ln>
                  <a:noFill/>
                </a:ln>
                <a:solidFill>
                  <a:schemeClr val="bg1">
                    <a:lumMod val="65000"/>
                  </a:schemeClr>
                </a:solidFill>
                <a:effectLst/>
                <a:latin typeface="Arial Unicode MS"/>
                <a:ea typeface="JetBrains Mono"/>
              </a:rPr>
              <a:t>(false)));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1" u="none" strike="noStrike" cap="none" normalizeH="0" baseline="0" dirty="0">
                <a:ln>
                  <a:noFill/>
                </a:ln>
                <a:solidFill>
                  <a:srgbClr val="871094"/>
                </a:solidFill>
                <a:effectLst/>
                <a:latin typeface="Arial Unicode MS"/>
                <a:ea typeface="JetBrains Mono"/>
              </a:rPr>
              <a:t>openApiValidator</a:t>
            </a:r>
            <a:r>
              <a:rPr kumimoji="0" lang="ja-JP" altLang="ja-JP" sz="900" b="0" i="0" u="none" strike="noStrike" cap="none" normalizeH="0" baseline="0" dirty="0">
                <a:ln>
                  <a:noFill/>
                </a:ln>
                <a:solidFill>
                  <a:srgbClr val="080808"/>
                </a:solidFill>
                <a:effectLst/>
                <a:latin typeface="Arial Unicode MS"/>
                <a:ea typeface="JetBrains Mono"/>
              </a:rPr>
              <a:t>.validate(</a:t>
            </a:r>
            <a:r>
              <a:rPr kumimoji="0" lang="ja-JP" altLang="ja-JP" sz="900" b="0" i="0" u="none" strike="noStrike" cap="none" normalizeH="0" baseline="0" dirty="0">
                <a:ln>
                  <a:noFill/>
                </a:ln>
                <a:solidFill>
                  <a:srgbClr val="067D17"/>
                </a:solidFill>
                <a:effectLst/>
                <a:latin typeface="Arial Unicode MS"/>
                <a:ea typeface="JetBrains Mono"/>
              </a:rPr>
              <a:t>"getTodos"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489059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ダミーデータを実際に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から取得したデータに変更します。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2067088"/>
            <a:ext cx="5296711" cy="27238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681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のデータベースアクセスは</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つの方法があります。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JDBC</a:t>
            </a:r>
            <a:r>
              <a:rPr kumimoji="1" lang="ja-JP" altLang="en-US" sz="2000" dirty="0">
                <a:latin typeface="Meiryo UI" panose="020B0604030504040204" pitchFamily="50" charset="-128"/>
                <a:ea typeface="Meiryo UI" panose="020B0604030504040204" pitchFamily="50" charset="-128"/>
                <a:hlinkClick r:id="rId3"/>
              </a:rPr>
              <a:t>ラッパー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に機能追加。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のバインド、条件や</a:t>
            </a:r>
            <a:r>
              <a:rPr kumimoji="1" lang="en-US" altLang="ja-JP" sz="2000" dirty="0">
                <a:latin typeface="Meiryo UI" panose="020B0604030504040204" pitchFamily="50" charset="-128"/>
                <a:ea typeface="Meiryo UI" panose="020B0604030504040204" pitchFamily="50" charset="-128"/>
              </a:rPr>
              <a:t>IN</a:t>
            </a:r>
            <a:r>
              <a:rPr kumimoji="1" lang="ja-JP" altLang="en-US" sz="2000" dirty="0">
                <a:latin typeface="Meiryo UI" panose="020B0604030504040204" pitchFamily="50" charset="-128"/>
                <a:ea typeface="Meiryo UI" panose="020B0604030504040204" pitchFamily="50" charset="-128"/>
              </a:rPr>
              <a:t>句の動的な構築など。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hlinkClick r:id="rId4"/>
              </a:rPr>
              <a:t>ユニバーサル</a:t>
            </a:r>
            <a:r>
              <a:rPr kumimoji="1" lang="en-US" altLang="ja-JP" sz="2000" dirty="0">
                <a:latin typeface="Meiryo UI" panose="020B0604030504040204" pitchFamily="50" charset="-128"/>
                <a:ea typeface="Meiryo UI" panose="020B0604030504040204" pitchFamily="50" charset="-128"/>
                <a:hlinkClick r:id="rId4"/>
              </a:rPr>
              <a:t>DAO</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ラッパーの機能に簡易的な</a:t>
            </a:r>
            <a:r>
              <a:rPr kumimoji="1" lang="en-US" altLang="ja-JP" sz="2000" dirty="0">
                <a:latin typeface="Meiryo UI" panose="020B0604030504040204" pitchFamily="50" charset="-128"/>
                <a:ea typeface="Meiryo UI" panose="020B0604030504040204" pitchFamily="50" charset="-128"/>
              </a:rPr>
              <a:t>O/R</a:t>
            </a:r>
            <a:r>
              <a:rPr kumimoji="1" lang="ja-JP" altLang="en-US" sz="2000" dirty="0">
                <a:latin typeface="Meiryo UI" panose="020B0604030504040204" pitchFamily="50" charset="-128"/>
                <a:ea typeface="Meiryo UI" panose="020B0604030504040204" pitchFamily="50" charset="-128"/>
              </a:rPr>
              <a:t>マッパーを追加。</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JPA</a:t>
            </a:r>
            <a:r>
              <a:rPr kumimoji="1" lang="ja-JP" altLang="en-US" sz="2000" dirty="0">
                <a:latin typeface="Meiryo UI" panose="020B0604030504040204" pitchFamily="50" charset="-128"/>
                <a:ea typeface="Meiryo UI" panose="020B0604030504040204" pitchFamily="50" charset="-128"/>
              </a:rPr>
              <a:t>アノテーションを付けた</a:t>
            </a: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で単純な</a:t>
            </a:r>
            <a:r>
              <a:rPr kumimoji="1" lang="en-US" altLang="ja-JP" sz="2000" dirty="0">
                <a:latin typeface="Meiryo UI" panose="020B0604030504040204" pitchFamily="50" charset="-128"/>
                <a:ea typeface="Meiryo UI" panose="020B0604030504040204" pitchFamily="50" charset="-128"/>
              </a:rPr>
              <a:t>CRUD</a:t>
            </a:r>
            <a:r>
              <a:rPr kumimoji="1" lang="ja-JP" altLang="en-US" sz="2000" dirty="0">
                <a:latin typeface="Meiryo UI" panose="020B0604030504040204" pitchFamily="50" charset="-128"/>
                <a:ea typeface="Meiryo UI" panose="020B0604030504040204" pitchFamily="50" charset="-128"/>
              </a:rPr>
              <a:t>、検索結果を</a:t>
            </a:r>
            <a:r>
              <a:rPr kumimoji="1" lang="en-US" altLang="ja-JP" sz="2000" dirty="0">
                <a:latin typeface="Meiryo UI" panose="020B0604030504040204" pitchFamily="50" charset="-128"/>
                <a:ea typeface="Meiryo UI" panose="020B0604030504040204" pitchFamily="50" charset="-128"/>
              </a:rPr>
              <a:t>Bean</a:t>
            </a:r>
            <a:r>
              <a:rPr kumimoji="1" lang="ja-JP" altLang="en-US" sz="2000" dirty="0">
                <a:latin typeface="Meiryo UI" panose="020B0604030504040204" pitchFamily="50" charset="-128"/>
                <a:ea typeface="Meiryo UI" panose="020B0604030504040204" pitchFamily="50" charset="-128"/>
              </a:rPr>
              <a:t>にマッピング、遅延ロードなど。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関連はサポートなし。</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で簡単に実現できない場合は</a:t>
            </a:r>
            <a:r>
              <a:rPr kumimoji="1" lang="en-US" altLang="ja-JP" sz="2000" dirty="0">
                <a:latin typeface="Meiryo UI" panose="020B0604030504040204" pitchFamily="50" charset="-128"/>
                <a:ea typeface="Meiryo UI" panose="020B0604030504040204" pitchFamily="50" charset="-128"/>
              </a:rPr>
              <a:t>JDBC</a:t>
            </a:r>
            <a:r>
              <a:rPr kumimoji="1" lang="ja-JP" altLang="en-US" sz="2000" dirty="0">
                <a:latin typeface="Meiryo UI" panose="020B0604030504040204" pitchFamily="50" charset="-128"/>
                <a:ea typeface="Meiryo UI" panose="020B0604030504040204" pitchFamily="50" charset="-128"/>
              </a:rPr>
              <a:t>ラッパーを使います。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データベースアクセス</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Tree>
    <p:extLst>
      <p:ext uri="{BB962C8B-B14F-4D97-AF65-F5344CB8AC3E}">
        <p14:creationId xmlns:p14="http://schemas.microsoft.com/office/powerpoint/2010/main" val="188837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infrastructure</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967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を確認します。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TodoEntity</a:t>
            </a:r>
            <a:r>
              <a:rPr kumimoji="1" lang="ja-JP" altLang="en-US" sz="2800" b="1" dirty="0">
                <a:latin typeface="Meiryo UI" panose="020B0604030504040204" pitchFamily="50" charset="-128"/>
                <a:ea typeface="Meiryo UI" panose="020B0604030504040204" pitchFamily="50" charset="-128"/>
              </a:rPr>
              <a:t>クラスの確認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sp>
        <p:nvSpPr>
          <p:cNvPr id="5" name="Rectangle 1">
            <a:extLst>
              <a:ext uri="{FF2B5EF4-FFF2-40B4-BE49-F238E27FC236}">
                <a16:creationId xmlns:a16="http://schemas.microsoft.com/office/drawing/2014/main" id="{0413F122-6F03-42AF-AE17-D9A9B1786C28}"/>
              </a:ext>
            </a:extLst>
          </p:cNvPr>
          <p:cNvSpPr>
            <a:spLocks noChangeArrowheads="1"/>
          </p:cNvSpPr>
          <p:nvPr/>
        </p:nvSpPr>
        <p:spPr bwMode="auto">
          <a:xfrm>
            <a:off x="4513634" y="2104843"/>
            <a:ext cx="2725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javax.persistence.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@Entity</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@Table</a:t>
            </a:r>
            <a:r>
              <a:rPr kumimoji="0" lang="ja-JP" altLang="ja-JP" sz="900" b="0" i="0" u="none" strike="noStrike" cap="none" normalizeH="0" baseline="0" dirty="0">
                <a:ln>
                  <a:noFill/>
                </a:ln>
                <a:solidFill>
                  <a:srgbClr val="080808"/>
                </a:solidFill>
                <a:effectLst/>
                <a:latin typeface="Arial Unicode MS"/>
                <a:ea typeface="JetBrains Mono"/>
              </a:rPr>
              <a:t>(name = </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@Access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AccessType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FIELD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@Id</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en-US" altLang="ja-JP" sz="900" b="0" i="0" u="none" strike="noStrike" cap="none" normalizeH="0" baseline="0" dirty="0">
                <a:ln>
                  <a:noFill/>
                </a:ln>
                <a:solidFill>
                  <a:srgbClr val="0033B3"/>
                </a:solidFill>
                <a:effectLst/>
                <a:latin typeface="Arial Unicode MS"/>
                <a:ea typeface="JetBrains Mono"/>
              </a:rPr>
              <a:t>//</a:t>
            </a:r>
            <a:r>
              <a:rPr kumimoji="0" lang="ja-JP" altLang="en-US" sz="900" b="0" i="0" u="none" strike="noStrike" cap="none" normalizeH="0" baseline="0" dirty="0">
                <a:ln>
                  <a:noFill/>
                </a:ln>
                <a:solidFill>
                  <a:srgbClr val="0033B3"/>
                </a:solidFill>
                <a:effectLst/>
                <a:latin typeface="Arial Unicode MS"/>
                <a:ea typeface="JetBrains Mono"/>
              </a:rPr>
              <a:t> </a:t>
            </a:r>
            <a:r>
              <a:rPr kumimoji="0" lang="en-US" altLang="ja-JP" sz="900" b="0" i="0" u="none" strike="noStrike" cap="none" normalizeH="0" baseline="0" dirty="0">
                <a:ln>
                  <a:noFill/>
                </a:ln>
                <a:solidFill>
                  <a:srgbClr val="0033B3"/>
                </a:solidFill>
                <a:effectLst/>
                <a:latin typeface="Arial Unicode MS"/>
                <a:ea typeface="JetBrains Mono"/>
              </a:rPr>
              <a:t>getter/setter</a:t>
            </a:r>
            <a:r>
              <a:rPr kumimoji="0" lang="ja-JP" altLang="en-US" sz="900" b="0" i="0" u="none" strike="noStrike" cap="none" normalizeH="0" baseline="0" dirty="0">
                <a:ln>
                  <a:noFill/>
                </a:ln>
                <a:solidFill>
                  <a:srgbClr val="0033B3"/>
                </a:solidFill>
                <a:effectLst/>
                <a:latin typeface="Arial Unicode MS"/>
                <a:ea typeface="JetBrains Mono"/>
              </a:rPr>
              <a:t>は省略</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C0A6BB52-682E-4D8A-8043-A24A517600DF}"/>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163836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では主キーを使用しない検索には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6271886" y="1447042"/>
            <a:ext cx="520429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nablarch.common.dao.EntityList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nablarch.common.dao.UniversalDao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java.util.stream.Collectors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condition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EntityList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todoEntities</a:t>
            </a:r>
            <a:br>
              <a:rPr kumimoji="0" lang="ja-JP" altLang="ja-JP" sz="900" b="0" i="0" u="none" strike="noStrike" cap="none" normalizeH="0" baseline="0" dirty="0">
                <a:ln>
                  <a:noFill/>
                </a:ln>
                <a:solidFill>
                  <a:srgbClr val="000000"/>
                </a:solidFill>
                <a:effectLst/>
                <a:latin typeface="Arial Unicode MS"/>
                <a:ea typeface="JetBrains Mono"/>
              </a:rPr>
            </a:br>
            <a:r>
              <a:rPr kumimoji="0" lang="ja-JP" altLang="ja-JP" sz="900" b="0" i="0" u="none" strike="noStrike" cap="none" normalizeH="0" baseline="0" dirty="0">
                <a:ln>
                  <a:noFill/>
                </a:ln>
                <a:solidFill>
                  <a:srgbClr val="000000"/>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findAllBySqlFile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"FIND_BY_USERID"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condition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todoEntities</a:t>
            </a:r>
            <a:r>
              <a:rPr kumimoji="0" lang="ja-JP" altLang="ja-JP" sz="900" b="0" i="0" u="none" strike="noStrike" cap="none" normalizeH="0" baseline="0" dirty="0">
                <a:ln>
                  <a:noFill/>
                </a:ln>
                <a:solidFill>
                  <a:srgbClr val="080808"/>
                </a:solidFill>
                <a:effectLst/>
                <a:latin typeface="Arial Unicode MS"/>
                <a:ea typeface="JetBrains Mono"/>
              </a:rPr>
              <a:t>.stream().map(</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::createTodo).collect(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createTodo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entity)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TodoId(entity.getTodoId()),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TodoText(entity.getText()),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entity.getCompleted()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69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9E67E-01EB-43AC-A202-72181361545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3A493F2-1C0D-40DA-A9BF-24BEFAFC281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を使用して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からデータを取得するように修正します。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に紐づく</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を取得しますが、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ユーザー</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は</a:t>
            </a:r>
            <a:r>
              <a:rPr kumimoji="1" lang="en-US" altLang="ja-JP" sz="2000" dirty="0" err="1">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テーブルの主キーではありません。</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では主キーを使用しない検索には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pPr algn="just"/>
            <a:r>
              <a:rPr kumimoji="1" lang="en-US" altLang="ja-JP" sz="2800" b="1" dirty="0" err="1">
                <a:latin typeface="Meiryo UI" panose="020B0604030504040204" pitchFamily="50" charset="-128"/>
                <a:ea typeface="Meiryo UI" panose="020B0604030504040204" pitchFamily="50" charset="-128"/>
              </a:rPr>
              <a:t>JdbcTodoRepository</a:t>
            </a:r>
            <a:r>
              <a:rPr kumimoji="1" lang="ja-JP" altLang="en-US" sz="2800" b="1" dirty="0">
                <a:latin typeface="Meiryo UI" panose="020B0604030504040204" pitchFamily="50" charset="-128"/>
                <a:ea typeface="Meiryo UI" panose="020B0604030504040204" pitchFamily="50" charset="-128"/>
              </a:rPr>
              <a:t>クラスの変更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2" name="Rectangle 1">
            <a:extLst>
              <a:ext uri="{FF2B5EF4-FFF2-40B4-BE49-F238E27FC236}">
                <a16:creationId xmlns:a16="http://schemas.microsoft.com/office/drawing/2014/main" id="{27E3DF3C-6859-46CD-AB66-20A0334FF668}"/>
              </a:ext>
            </a:extLst>
          </p:cNvPr>
          <p:cNvSpPr>
            <a:spLocks noChangeArrowheads="1"/>
          </p:cNvSpPr>
          <p:nvPr/>
        </p:nvSpPr>
        <p:spPr bwMode="auto">
          <a:xfrm>
            <a:off x="6271886" y="1447042"/>
            <a:ext cx="5204298" cy="43858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com.example.todo.infrastructure;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com.example.todo.application.TodoRepository;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com.example.todo.infrastructure.entity.TodoEntity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nablarch.common.dao.EntityList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nablarch.common.dao.UniversalDao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java.util.stream.Collectors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JdbcTodoRepository implements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@Override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String</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condition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 userId.value());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EntityList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todoEntities</a:t>
            </a:r>
            <a:br>
              <a:rPr kumimoji="0" lang="ja-JP" altLang="ja-JP" sz="900" b="0" i="0" u="none" strike="noStrike" cap="none" normalizeH="0" baseline="0" dirty="0">
                <a:ln>
                  <a:noFill/>
                </a:ln>
                <a:solidFill>
                  <a:srgbClr val="000000"/>
                </a:solidFill>
                <a:effectLst/>
                <a:latin typeface="Arial Unicode MS"/>
                <a:ea typeface="JetBrains Mono"/>
              </a:rPr>
            </a:br>
            <a:r>
              <a:rPr kumimoji="0" lang="ja-JP" altLang="ja-JP" sz="900" b="0" i="0" u="none" strike="noStrike" cap="none" normalizeH="0" baseline="0" dirty="0">
                <a:ln>
                  <a:noFill/>
                </a:ln>
                <a:solidFill>
                  <a:srgbClr val="000000"/>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UniversalDao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findAllBySqlFile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class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"FIND_BY_USERID"</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condition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todoEntities</a:t>
            </a:r>
            <a:r>
              <a:rPr kumimoji="0" lang="ja-JP" altLang="ja-JP" sz="900" b="0" i="0" u="none" strike="noStrike" cap="none" normalizeH="0" baseline="0" dirty="0">
                <a:ln>
                  <a:noFill/>
                </a:ln>
                <a:solidFill>
                  <a:srgbClr val="080808"/>
                </a:solidFill>
                <a:effectLst/>
                <a:latin typeface="Arial Unicode MS"/>
                <a:ea typeface="JetBrains Mono"/>
              </a:rPr>
              <a:t>.stream().map(</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::createTodo).collect(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createTodo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TodoEntity </a:t>
            </a:r>
            <a:r>
              <a:rPr kumimoji="0" lang="ja-JP" altLang="ja-JP" sz="900" b="0" i="0" u="none" strike="noStrike" cap="none" normalizeH="0" baseline="0" dirty="0">
                <a:ln>
                  <a:noFill/>
                </a:ln>
                <a:solidFill>
                  <a:srgbClr val="080808"/>
                </a:solidFill>
                <a:effectLst/>
                <a:latin typeface="Arial Unicode MS"/>
                <a:ea typeface="JetBrains Mono"/>
              </a:rPr>
              <a:t>entity)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new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TodoId(entity.getTodoId()),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TodoText(entity.getText()),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entity.getCompleted()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944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6159840" y="488004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FIND_BY_USERID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select</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FROM</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WHERE</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user_id = :userId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ORDER BY</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0487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A681C-383F-4F03-8F0E-F27AC50EE28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7B92F-10DB-465B-8444-372A2332377D}"/>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ユニバーサル</a:t>
            </a:r>
            <a:r>
              <a:rPr kumimoji="1" lang="en-US" altLang="ja-JP" sz="2000" dirty="0">
                <a:latin typeface="Meiryo UI" panose="020B0604030504040204" pitchFamily="50" charset="-128"/>
                <a:ea typeface="Meiryo UI" panose="020B0604030504040204" pitchFamily="50" charset="-128"/>
              </a:rPr>
              <a:t>DAO</a:t>
            </a:r>
            <a:r>
              <a:rPr kumimoji="1" lang="ja-JP" altLang="en-US" sz="2000" dirty="0">
                <a:latin typeface="Meiryo UI" panose="020B0604030504040204" pitchFamily="50" charset="-128"/>
                <a:ea typeface="Meiryo UI" panose="020B0604030504040204" pitchFamily="50" charset="-128"/>
              </a:rPr>
              <a:t>で使用する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ファイルを使用するためには、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Entity</a:t>
            </a:r>
            <a:r>
              <a:rPr kumimoji="1" lang="ja-JP" altLang="en-US" sz="2000" dirty="0">
                <a:latin typeface="Meiryo UI" panose="020B0604030504040204" pitchFamily="50" charset="-128"/>
                <a:ea typeface="Meiryo UI" panose="020B0604030504040204" pitchFamily="50" charset="-128"/>
              </a:rPr>
              <a:t>クラスと同じクラスパス上に</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/main/resources</a:t>
            </a:r>
            <a:r>
              <a:rPr kumimoji="1" lang="ja-JP" altLang="en-US" sz="2000" dirty="0">
                <a:latin typeface="Meiryo UI" panose="020B0604030504040204" pitchFamily="50" charset="-128"/>
                <a:ea typeface="Meiryo UI" panose="020B0604030504040204" pitchFamily="50" charset="-128"/>
              </a:rPr>
              <a:t>の下に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com/example/</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/infrastructure/entity</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TodoEntity</a:t>
            </a:r>
            <a:r>
              <a:rPr kumimoji="1" lang="ja-JP" altLang="en-US" sz="2000" dirty="0">
                <a:latin typeface="Meiryo UI" panose="020B0604030504040204" pitchFamily="50" charset="-128"/>
                <a:ea typeface="Meiryo UI" panose="020B0604030504040204" pitchFamily="50" charset="-128"/>
              </a:rPr>
              <a:t>クラスに対応する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TodoEntity.sql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SQL</a:t>
            </a:r>
            <a:r>
              <a:rPr kumimoji="1" lang="ja-JP" altLang="en-US" sz="2800" b="1" dirty="0">
                <a:latin typeface="Meiryo UI" panose="020B0604030504040204" pitchFamily="50" charset="-128"/>
                <a:ea typeface="Meiryo UI" panose="020B0604030504040204" pitchFamily="50" charset="-128"/>
              </a:rPr>
              <a:t>ファイルの作成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
        <p:nvSpPr>
          <p:cNvPr id="5" name="Rectangle 1">
            <a:extLst>
              <a:ext uri="{FF2B5EF4-FFF2-40B4-BE49-F238E27FC236}">
                <a16:creationId xmlns:a16="http://schemas.microsoft.com/office/drawing/2014/main" id="{AB461EA1-51C9-41A9-8407-FB2A24AD9D02}"/>
              </a:ext>
            </a:extLst>
          </p:cNvPr>
          <p:cNvSpPr>
            <a:spLocks noChangeArrowheads="1"/>
          </p:cNvSpPr>
          <p:nvPr/>
        </p:nvSpPr>
        <p:spPr bwMode="auto">
          <a:xfrm>
            <a:off x="6159840" y="4880043"/>
            <a:ext cx="1634247"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FIND_BY_USERID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select</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FROM</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WHERE</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user_id = :userId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ORDER BY</a:t>
            </a:r>
            <a:br>
              <a:rPr kumimoji="0" lang="ja-JP" altLang="ja-JP" sz="900" b="0" i="0" u="none" strike="noStrike" cap="none" normalizeH="0" baseline="0" dirty="0">
                <a:ln>
                  <a:noFill/>
                </a:ln>
                <a:solidFill>
                  <a:srgbClr val="0033B3"/>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todo_id</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08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6159840" y="4536805"/>
            <a:ext cx="54085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'todo-test2'</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true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2003</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5889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E970DF9-96E7-4F62-8083-51E6E6EA18D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B237FBB-31C2-4450-A1DF-D413D178C906}"/>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テスト実行時に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にテストデータを投入するため</a:t>
            </a:r>
            <a:r>
              <a:rPr kumimoji="1" lang="ja-JP" altLang="en-US" sz="2000" dirty="0">
                <a:highlight>
                  <a:srgbClr val="FFFF00"/>
                </a:highlight>
                <a:latin typeface="Meiryo UI" panose="020B0604030504040204" pitchFamily="50" charset="-128"/>
                <a:ea typeface="Meiryo UI" panose="020B0604030504040204" pitchFamily="50" charset="-128"/>
              </a:rPr>
              <a:t>テストデータ</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テスト用リソースディレクトリの</a:t>
            </a: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/test/resources</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db</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testdata</a:t>
            </a:r>
            <a:r>
              <a:rPr kumimoji="1" lang="ja-JP" altLang="en-US" sz="2000" dirty="0">
                <a:highlight>
                  <a:srgbClr val="FFFF00"/>
                </a:highlight>
                <a:latin typeface="Meiryo UI" panose="020B0604030504040204" pitchFamily="50" charset="-128"/>
                <a:ea typeface="Meiryo UI" panose="020B0604030504040204" pitchFamily="50" charset="-128"/>
              </a:rPr>
              <a:t>ディレクトリ</a:t>
            </a:r>
            <a:r>
              <a:rPr kumimoji="1" lang="ja-JP" altLang="en-US" sz="2000" dirty="0">
                <a:latin typeface="Meiryo UI" panose="020B0604030504040204" pitchFamily="50" charset="-128"/>
                <a:ea typeface="Meiryo UI" panose="020B0604030504040204" pitchFamily="50" charset="-128"/>
              </a:rPr>
              <a:t>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V9999__testdata.sql</a:t>
            </a:r>
            <a:r>
              <a:rPr kumimoji="1" lang="ja-JP" altLang="en-US" sz="2000" dirty="0">
                <a:highlight>
                  <a:srgbClr val="FFFF00"/>
                </a:highlight>
                <a:latin typeface="Meiryo UI" panose="020B0604030504040204" pitchFamily="50" charset="-128"/>
                <a:ea typeface="Meiryo UI" panose="020B0604030504040204" pitchFamily="50" charset="-128"/>
              </a:rPr>
              <a:t>ファイル</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ファイルにはテストデータを登録するための</a:t>
            </a:r>
            <a:r>
              <a:rPr kumimoji="1" lang="en-US" altLang="ja-JP" sz="2000" dirty="0">
                <a:highlight>
                  <a:srgbClr val="FFFF00"/>
                </a:highlight>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を記述します。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テストデータの作成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2" name="Rectangle 1">
            <a:extLst>
              <a:ext uri="{FF2B5EF4-FFF2-40B4-BE49-F238E27FC236}">
                <a16:creationId xmlns:a16="http://schemas.microsoft.com/office/drawing/2014/main" id="{8C592C52-FA2B-4CAC-90BF-CD0BA1BB7B5C}"/>
              </a:ext>
            </a:extLst>
          </p:cNvPr>
          <p:cNvSpPr>
            <a:spLocks noChangeArrowheads="1"/>
          </p:cNvSpPr>
          <p:nvPr/>
        </p:nvSpPr>
        <p:spPr bwMode="auto">
          <a:xfrm>
            <a:off x="6159840" y="4536805"/>
            <a:ext cx="5408579" cy="133882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account (user_id, password)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user_profile (user_id, name)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'todo-test2'</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2001</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true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2002</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'1001'</a:t>
            </a:r>
            <a:r>
              <a:rPr kumimoji="0" lang="ja-JP" altLang="ja-JP" sz="900" b="0" i="0" u="none" strike="noStrike" cap="none" normalizeH="0" baseline="0">
                <a:ln>
                  <a:noFill/>
                </a:ln>
                <a:solidFill>
                  <a:srgbClr val="080808"/>
                </a:solidFill>
                <a:effectLst/>
                <a:latin typeface="Arial Unicode MS"/>
                <a:ea typeface="JetBrains Mono"/>
              </a:rPr>
              <a:t>);</a:t>
            </a:r>
            <a:br>
              <a:rPr kumimoji="0" lang="ja-JP" altLang="ja-JP" sz="900" b="0" i="0" u="none" strike="noStrike" cap="none" normalizeH="0" baseline="0">
                <a:ln>
                  <a:noFill/>
                </a:ln>
                <a:solidFill>
                  <a:srgbClr val="080808"/>
                </a:solidFill>
                <a:effectLst/>
                <a:latin typeface="Arial Unicode MS"/>
                <a:ea typeface="JetBrains Mono"/>
              </a:rPr>
            </a:br>
            <a:r>
              <a:rPr kumimoji="0" lang="ja-JP" altLang="ja-JP" sz="900" b="0" i="0" u="none" strike="noStrike" cap="none" normalizeH="0" baseline="0">
                <a:ln>
                  <a:noFill/>
                </a:ln>
                <a:solidFill>
                  <a:srgbClr val="0033B3"/>
                </a:solidFill>
                <a:effectLst/>
                <a:latin typeface="Arial Unicode MS"/>
                <a:ea typeface="JetBrains Mono"/>
              </a:rPr>
              <a:t>INSERT INTO </a:t>
            </a:r>
            <a:r>
              <a:rPr kumimoji="0" lang="ja-JP" altLang="ja-JP" sz="900" b="0" i="0" u="none" strike="noStrike" cap="none" normalizeH="0" baseline="0">
                <a:ln>
                  <a:noFill/>
                </a:ln>
                <a:solidFill>
                  <a:srgbClr val="080808"/>
                </a:solidFill>
                <a:effectLst/>
                <a:latin typeface="Arial Unicode MS"/>
                <a:ea typeface="JetBrains Mono"/>
              </a:rPr>
              <a:t>todo (todo_id, text, completed, user_id) </a:t>
            </a:r>
            <a:r>
              <a:rPr kumimoji="0" lang="ja-JP" altLang="ja-JP" sz="900" b="0" i="0" u="none" strike="noStrike" cap="none" normalizeH="0" baseline="0">
                <a:ln>
                  <a:noFill/>
                </a:ln>
                <a:solidFill>
                  <a:srgbClr val="0033B3"/>
                </a:solidFill>
                <a:effectLst/>
                <a:latin typeface="Arial Unicode MS"/>
                <a:ea typeface="JetBrains Mono"/>
              </a:rPr>
              <a:t>VALUES </a:t>
            </a:r>
            <a:r>
              <a:rPr kumimoji="0" lang="ja-JP" altLang="ja-JP" sz="900" b="0" i="0" u="none" strike="noStrike" cap="none" normalizeH="0" baseline="0">
                <a:ln>
                  <a:noFill/>
                </a:ln>
                <a:solidFill>
                  <a:srgbClr val="080808"/>
                </a:solidFill>
                <a:effectLst/>
                <a:latin typeface="Arial Unicode MS"/>
                <a:ea typeface="JetBrains Mono"/>
              </a:rPr>
              <a:t>(</a:t>
            </a:r>
            <a:r>
              <a:rPr kumimoji="0" lang="ja-JP" altLang="ja-JP" sz="900" b="0" i="0" u="none" strike="noStrike" cap="none" normalizeH="0" baseline="0">
                <a:ln>
                  <a:noFill/>
                </a:ln>
                <a:solidFill>
                  <a:srgbClr val="1750EB"/>
                </a:solidFill>
                <a:effectLst/>
                <a:latin typeface="Arial Unicode MS"/>
                <a:ea typeface="JetBrains Mono"/>
              </a:rPr>
              <a:t>2003</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67D17"/>
                </a:solidFill>
                <a:effectLst/>
                <a:latin typeface="ＭＳ ゴシック" panose="020B0609070205080204" pitchFamily="49" charset="-128"/>
                <a:ea typeface="ＭＳ ゴシック" panose="020B0609070205080204" pitchFamily="49" charset="-128"/>
              </a:rPr>
              <a:t>やること３</a:t>
            </a:r>
            <a:r>
              <a:rPr kumimoji="0" lang="ja-JP" altLang="ja-JP" sz="900" b="0" i="0" u="none" strike="noStrike" cap="none" normalizeH="0" baseline="0">
                <a:ln>
                  <a:noFill/>
                </a:ln>
                <a:solidFill>
                  <a:srgbClr val="067D17"/>
                </a:solidFill>
                <a:effectLst/>
                <a:latin typeface="Arial Unicode MS"/>
                <a:ea typeface="JetBrains Mono"/>
              </a:rPr>
              <a:t>'</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033B3"/>
                </a:solidFill>
                <a:effectLst/>
                <a:latin typeface="Arial Unicode MS"/>
                <a:ea typeface="JetBrains Mono"/>
              </a:rPr>
              <a:t>false</a:t>
            </a:r>
            <a:r>
              <a:rPr kumimoji="0" lang="ja-JP" altLang="ja-JP" sz="900" b="0" i="0" u="none" strike="noStrike" cap="none" normalizeH="0" baseline="0">
                <a:ln>
                  <a:noFill/>
                </a:ln>
                <a:solidFill>
                  <a:srgbClr val="080808"/>
                </a:solidFill>
                <a:effectLst/>
                <a:latin typeface="Arial Unicode MS"/>
                <a:ea typeface="JetBrains Mono"/>
              </a:rPr>
              <a:t>, </a:t>
            </a:r>
            <a:r>
              <a:rPr kumimoji="0" lang="ja-JP" altLang="ja-JP" sz="900" b="0" i="0" u="none" strike="noStrike" cap="none" normalizeH="0" baseline="0">
                <a:ln>
                  <a:noFill/>
                </a:ln>
                <a:solidFill>
                  <a:srgbClr val="067D17"/>
                </a:solidFill>
                <a:effectLst/>
                <a:latin typeface="Arial Unicode MS"/>
                <a:ea typeface="JetBrains Mono"/>
              </a:rPr>
              <a:t>'1002'</a:t>
            </a:r>
            <a:r>
              <a:rPr kumimoji="0" lang="ja-JP" altLang="ja-JP" sz="900" b="0" i="0" u="none" strike="noStrike" cap="none" normalizeH="0" baseline="0">
                <a:ln>
                  <a:noFill/>
                </a:ln>
                <a:solidFill>
                  <a:srgbClr val="080808"/>
                </a:solidFill>
                <a:effectLst/>
                <a:latin typeface="Arial Unicode MS"/>
                <a:ea typeface="JetBrains Mono"/>
              </a:rPr>
              <a:t>);</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7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 </a:t>
            </a: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のテスト作成は難しいですか？</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608875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2462033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登録の作成</a:t>
            </a:r>
            <a:r>
              <a:rPr lang="en-US" altLang="ja-JP" sz="4400" b="1" dirty="0">
                <a:solidFill>
                  <a:schemeClr val="bg1"/>
                </a:solidFill>
                <a:latin typeface="Meiryo UI" panose="020B0604030504040204" pitchFamily="50" charset="-128"/>
                <a:ea typeface="Meiryo UI" panose="020B0604030504040204" pitchFamily="50" charset="-128"/>
              </a:rPr>
              <a:t>/</a:t>
            </a:r>
            <a:r>
              <a:rPr lang="ja-JP" altLang="en-US" sz="4400" b="1" dirty="0">
                <a:solidFill>
                  <a:schemeClr val="bg1"/>
                </a:solidFill>
                <a:latin typeface="Meiryo UI" panose="020B0604030504040204" pitchFamily="50" charset="-128"/>
                <a:ea typeface="Meiryo UI" panose="020B0604030504040204" pitchFamily="50" charset="-128"/>
              </a:rPr>
              <a:t>テスト</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001030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sp>
        <p:nvSpPr>
          <p:cNvPr id="5" name="Rectangle 1">
            <a:extLst>
              <a:ext uri="{FF2B5EF4-FFF2-40B4-BE49-F238E27FC236}">
                <a16:creationId xmlns:a16="http://schemas.microsoft.com/office/drawing/2014/main" id="{C2B3982F-69EE-4600-B541-07359A1207F9}"/>
              </a:ext>
            </a:extLst>
          </p:cNvPr>
          <p:cNvSpPr>
            <a:spLocks noChangeArrowheads="1"/>
          </p:cNvSpPr>
          <p:nvPr/>
        </p:nvSpPr>
        <p:spPr bwMode="auto">
          <a:xfrm>
            <a:off x="2343441" y="1242056"/>
            <a:ext cx="2950464" cy="38318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r>
              <a:rPr kumimoji="0" lang="ja-JP" altLang="en-US" sz="900" b="0" i="0" u="none" strike="noStrike" cap="none" normalizeH="0" baseline="0" dirty="0">
                <a:ln>
                  <a:noFill/>
                </a:ln>
                <a:solidFill>
                  <a:schemeClr val="bg1">
                    <a:lumMod val="65000"/>
                  </a:schemeClr>
                </a:solidFill>
                <a:effectLst/>
                <a:latin typeface="Arial Unicode MS"/>
                <a:ea typeface="JetBrains Mono"/>
              </a:rPr>
              <a:t>  ・・・</a:t>
            </a:r>
            <a:endParaRPr kumimoji="0" lang="en-US" altLang="ja-JP" sz="900" b="0" i="0" u="none" strike="noStrike" cap="none" normalizeH="0" baseline="0" dirty="0">
              <a:ln>
                <a:noFill/>
              </a:ln>
              <a:solidFill>
                <a:schemeClr val="bg1">
                  <a:lumMod val="65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post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summary</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の登録</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tags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&gt;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を登録する。</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operationId</a:t>
            </a:r>
            <a:r>
              <a:rPr kumimoji="0" lang="ja-JP" altLang="ja-JP" sz="900" b="0" i="0" u="none" strike="noStrike" cap="none" normalizeH="0" baseline="0" dirty="0">
                <a:ln>
                  <a:noFill/>
                </a:ln>
                <a:solidFill>
                  <a:srgbClr val="080808"/>
                </a:solidFill>
                <a:effectLst/>
                <a:latin typeface="Arial Unicode MS"/>
                <a:ea typeface="JetBrains Mono"/>
              </a:rPr>
              <a:t>: postTodo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requestBody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 true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object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properties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string</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additionalProperties</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やること３</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9FE3556-0881-437B-A392-DB78BDAA0AAA}"/>
              </a:ext>
            </a:extLst>
          </p:cNvPr>
          <p:cNvSpPr>
            <a:spLocks noChangeArrowheads="1"/>
          </p:cNvSpPr>
          <p:nvPr/>
        </p:nvSpPr>
        <p:spPr bwMode="auto">
          <a:xfrm>
            <a:off x="5513361" y="3850462"/>
            <a:ext cx="2950464" cy="24468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responses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'200'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OK</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$ref</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'#/components/schemas/Todo'</a:t>
            </a:r>
            <a:br>
              <a:rPr kumimoji="0" lang="ja-JP" altLang="ja-JP" sz="900" b="0" i="0" u="none" strike="noStrike" cap="none" normalizeH="0" baseline="0" dirty="0">
                <a:ln>
                  <a:noFill/>
                </a:ln>
                <a:solidFill>
                  <a:srgbClr val="067D17"/>
                </a:solidFill>
                <a:effectLst/>
                <a:latin typeface="Arial Unicode MS"/>
                <a:ea typeface="JetBrains Mono"/>
              </a:rPr>
            </a:br>
            <a:r>
              <a:rPr kumimoji="0" lang="ja-JP" altLang="ja-JP" sz="900" b="0" i="0" u="none" strike="noStrike" cap="none" normalizeH="0" baseline="0" dirty="0">
                <a:ln>
                  <a:noFill/>
                </a:ln>
                <a:solidFill>
                  <a:srgbClr val="067D17"/>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2003</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やること３</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Bad Request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'403'</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Forbidden</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9723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登録の作成対象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accent4"/>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1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1144148"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application</a:t>
            </a:r>
            <a:r>
              <a:rPr kumimoji="1" lang="ja-JP" altLang="en-US" sz="2800" b="1" dirty="0">
                <a:latin typeface="Meiryo UI" panose="020B0604030504040204" pitchFamily="50" charset="-128"/>
                <a:ea typeface="Meiryo UI" panose="020B0604030504040204" pitchFamily="50" charset="-128"/>
              </a:rPr>
              <a:t>パッケージの変更</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958091"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9445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0"/>
            <a:ext cx="2225128" cy="13296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997753" y="4255624"/>
            <a:ext cx="1275082" cy="769236"/>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647000" y="3856439"/>
            <a:ext cx="340261"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148569" y="4409985"/>
            <a:ext cx="1275082"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31F4405-F8B7-47C5-90DA-D3DFB8DDA30D}"/>
              </a:ext>
            </a:extLst>
          </p:cNvPr>
          <p:cNvSpPr txBox="1"/>
          <p:nvPr/>
        </p:nvSpPr>
        <p:spPr>
          <a:xfrm>
            <a:off x="9371876" y="3429000"/>
            <a:ext cx="1844764" cy="369332"/>
          </a:xfrm>
          <a:prstGeom prst="rect">
            <a:avLst/>
          </a:prstGeom>
          <a:solidFill>
            <a:schemeClr val="bg1">
              <a:lumMod val="75000"/>
            </a:schemeClr>
          </a:solidFill>
        </p:spPr>
        <p:txBody>
          <a:bodyPr wrap="square" rtlCol="0" anchor="ctr">
            <a:spAutoFit/>
          </a:bodyPr>
          <a:lstStyle/>
          <a:p>
            <a:pPr algn="ctr"/>
            <a:r>
              <a:rPr kumimoji="1" lang="en-US" altLang="ja-JP">
                <a:solidFill>
                  <a:schemeClr val="bg1"/>
                </a:solidFill>
              </a:rPr>
              <a:t>TodoIdSequence</a:t>
            </a:r>
            <a:endParaRPr kumimoji="1" lang="ja-JP" altLang="en-US" dirty="0">
              <a:solidFill>
                <a:schemeClr val="bg1"/>
              </a:solidFill>
            </a:endParaRPr>
          </a:p>
        </p:txBody>
      </p:sp>
      <p:cxnSp>
        <p:nvCxnSpPr>
          <p:cNvPr id="39" name="直線矢印コネクタ 59">
            <a:extLst>
              <a:ext uri="{FF2B5EF4-FFF2-40B4-BE49-F238E27FC236}">
                <a16:creationId xmlns:a16="http://schemas.microsoft.com/office/drawing/2014/main" id="{A6952D3F-C43C-4DC0-9EE3-B3348ED475A2}"/>
              </a:ext>
            </a:extLst>
          </p:cNvPr>
          <p:cNvCxnSpPr>
            <a:cxnSpLocks/>
            <a:stCxn id="19" idx="2"/>
            <a:endCxn id="8" idx="1"/>
          </p:cNvCxnSpPr>
          <p:nvPr/>
        </p:nvCxnSpPr>
        <p:spPr>
          <a:xfrm rot="16200000" flipH="1">
            <a:off x="8272596" y="2514386"/>
            <a:ext cx="571326"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96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861048" y="2379744"/>
            <a:ext cx="2572512"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list(UserId userId);</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507279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BAAA77-270C-4A02-89D5-B6C9ACBD4B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CDF3547-27F3-4F5E-9A19-4A86C5EC06C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を採番する</a:t>
            </a:r>
            <a:r>
              <a:rPr kumimoji="1" lang="en-US" altLang="ja-JP" sz="2000" dirty="0" err="1">
                <a:latin typeface="Meiryo UI" panose="020B0604030504040204" pitchFamily="50" charset="-128"/>
                <a:ea typeface="Meiryo UI" panose="020B0604030504040204" pitchFamily="50" charset="-128"/>
              </a:rPr>
              <a:t>nextId</a:t>
            </a:r>
            <a:r>
              <a:rPr kumimoji="1" lang="ja-JP" altLang="en-US" sz="2000" dirty="0">
                <a:latin typeface="Meiryo UI" panose="020B0604030504040204" pitchFamily="50" charset="-128"/>
                <a:ea typeface="Meiryo UI" panose="020B0604030504040204" pitchFamily="50" charset="-128"/>
              </a:rPr>
              <a:t>メソッドと、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a:latin typeface="Meiryo UI" panose="020B0604030504040204" pitchFamily="50" charset="-128"/>
                <a:ea typeface="Meiryo UI" panose="020B0604030504040204" pitchFamily="50" charset="-128"/>
              </a:rPr>
              <a:t>add</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TodoRepository</a:t>
            </a:r>
            <a:r>
              <a:rPr kumimoji="1" lang="ja-JP" altLang="en-US" sz="2800" b="1" dirty="0">
                <a:latin typeface="Meiryo UI" panose="020B0604030504040204" pitchFamily="50" charset="-128"/>
                <a:ea typeface="Meiryo UI" panose="020B0604030504040204" pitchFamily="50" charset="-128"/>
              </a:rPr>
              <a:t>インタフェースに追加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dirty="0"/>
          </a:p>
        </p:txBody>
      </p:sp>
      <p:sp>
        <p:nvSpPr>
          <p:cNvPr id="2" name="Rectangle 1">
            <a:extLst>
              <a:ext uri="{FF2B5EF4-FFF2-40B4-BE49-F238E27FC236}">
                <a16:creationId xmlns:a16="http://schemas.microsoft.com/office/drawing/2014/main" id="{E0BAF900-D18B-4F54-911F-EFFB234D7226}"/>
              </a:ext>
            </a:extLst>
          </p:cNvPr>
          <p:cNvSpPr>
            <a:spLocks noChangeArrowheads="1"/>
          </p:cNvSpPr>
          <p:nvPr/>
        </p:nvSpPr>
        <p:spPr bwMode="auto">
          <a:xfrm>
            <a:off x="6861048" y="2379744"/>
            <a:ext cx="2572512" cy="230832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interface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list(UserId userId);</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nextId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add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3408617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98</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6096000" y="1898063"/>
            <a:ext cx="510844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addTodo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todoId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.nextId();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0000"/>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.add(userId,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53408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37F9896-238D-408E-B18F-24A05234414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3B8CA68-D3DC-4BC8-8EEE-DC85EDE7E8F1}"/>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を登録する</a:t>
            </a:r>
            <a:r>
              <a:rPr kumimoji="1" lang="en-US" altLang="ja-JP" sz="2000" dirty="0" err="1">
                <a:latin typeface="Meiryo UI" panose="020B0604030504040204" pitchFamily="50" charset="-128"/>
                <a:ea typeface="Meiryo UI" panose="020B0604030504040204" pitchFamily="50" charset="-128"/>
              </a:rPr>
              <a:t>addTodo</a:t>
            </a:r>
            <a:r>
              <a:rPr kumimoji="1" lang="ja-JP" altLang="en-US" sz="2000" dirty="0">
                <a:latin typeface="Meiryo UI" panose="020B0604030504040204" pitchFamily="50" charset="-128"/>
                <a:ea typeface="Meiryo UI" panose="020B0604030504040204" pitchFamily="50" charset="-128"/>
              </a:rPr>
              <a:t>メソッドを追加します。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TodoService</a:t>
            </a:r>
            <a:r>
              <a:rPr kumimoji="1" lang="ja-JP" altLang="en-US" sz="2800" b="1" dirty="0">
                <a:latin typeface="Meiryo UI" panose="020B0604030504040204" pitchFamily="50" charset="-128"/>
                <a:ea typeface="Meiryo UI" panose="020B0604030504040204" pitchFamily="50" charset="-128"/>
              </a:rPr>
              <a:t>クラスに追加</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99</a:t>
            </a:fld>
            <a:endParaRPr kumimoji="1" lang="ja-JP" altLang="en-US" dirty="0"/>
          </a:p>
        </p:txBody>
      </p:sp>
      <p:sp>
        <p:nvSpPr>
          <p:cNvPr id="7" name="Rectangle 2">
            <a:extLst>
              <a:ext uri="{FF2B5EF4-FFF2-40B4-BE49-F238E27FC236}">
                <a16:creationId xmlns:a16="http://schemas.microsoft.com/office/drawing/2014/main" id="{BD2948AC-3F42-4541-918E-26564B8E28C7}"/>
              </a:ext>
            </a:extLst>
          </p:cNvPr>
          <p:cNvSpPr>
            <a:spLocks noChangeArrowheads="1"/>
          </p:cNvSpPr>
          <p:nvPr/>
        </p:nvSpPr>
        <p:spPr bwMode="auto">
          <a:xfrm>
            <a:off x="6096000" y="1898063"/>
            <a:ext cx="510844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com.example.todo.application;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com.example.todo.domain.*;</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java.util.List;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TodoRepository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TodoService(TodoRepository todoRepository)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this.todoRepository = todoRepository;</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List&lt;Todo&gt; list(UserId userId)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todoRepository.list(userId);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0627A"/>
                </a:solidFill>
                <a:effectLst/>
                <a:latin typeface="Arial Unicode MS"/>
                <a:ea typeface="JetBrains Mono"/>
              </a:rPr>
              <a:t>addTodo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TodoId todoId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.nextId();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 todo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0000"/>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.add(userId,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1205322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14244</Words>
  <Application>Microsoft Office PowerPoint</Application>
  <PresentationFormat>ワイド画面</PresentationFormat>
  <Paragraphs>1430</Paragraphs>
  <Slides>126</Slides>
  <Notes>96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126</vt:i4>
      </vt:variant>
    </vt:vector>
  </HeadingPairs>
  <TitlesOfParts>
    <vt:vector size="135" baseType="lpstr">
      <vt:lpstr>Arial Unicode MS</vt:lpstr>
      <vt:lpstr>Helvetica Neue</vt:lpstr>
      <vt:lpstr>Meiryo UI</vt:lpstr>
      <vt:lpstr>ＭＳ ゴシック</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1318</cp:revision>
  <cp:lastPrinted>2020-09-13T05:23:33Z</cp:lastPrinted>
  <dcterms:created xsi:type="dcterms:W3CDTF">2020-07-21T07:01:02Z</dcterms:created>
  <dcterms:modified xsi:type="dcterms:W3CDTF">2020-10-21T14:39:54Z</dcterms:modified>
</cp:coreProperties>
</file>